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07200" cy="99314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90CC"/>
    <a:srgbClr val="0087CC"/>
    <a:srgbClr val="8F1D2E"/>
    <a:srgbClr val="000000"/>
    <a:srgbClr val="D9DADB"/>
    <a:srgbClr val="3E3E40"/>
    <a:srgbClr val="B3B3B3"/>
    <a:srgbClr val="4C4C4C"/>
    <a:srgbClr val="75758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71" autoAdjust="0"/>
    <p:restoredTop sz="86432" autoAdjust="0"/>
  </p:normalViewPr>
  <p:slideViewPr>
    <p:cSldViewPr>
      <p:cViewPr varScale="1">
        <p:scale>
          <a:sx n="59" d="100"/>
          <a:sy n="59" d="100"/>
        </p:scale>
        <p:origin x="123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038" y="9432925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fld id="{EFBDDEAC-6052-408C-8F5B-3FB31317EE3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92006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7" tIns="45949" rIns="91897" bIns="45949" numCol="1" anchor="t" anchorCtr="0" compatLnSpc="1">
            <a:prstTxWarp prst="textNoShape">
              <a:avLst/>
            </a:prstTxWarp>
          </a:bodyPr>
          <a:lstStyle>
            <a:lvl1pPr defTabSz="919163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11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7" tIns="45949" rIns="91897" bIns="45949" numCol="1" anchor="t" anchorCtr="0" compatLnSpc="1">
            <a:prstTxWarp prst="textNoShape">
              <a:avLst/>
            </a:prstTxWarp>
          </a:bodyPr>
          <a:lstStyle>
            <a:lvl1pPr algn="r" defTabSz="919163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16463"/>
            <a:ext cx="499110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7" tIns="45949" rIns="91897" bIns="45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100"/>
            <a:ext cx="29511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7" tIns="45949" rIns="91897" bIns="45949" numCol="1" anchor="b" anchorCtr="0" compatLnSpc="1">
            <a:prstTxWarp prst="textNoShape">
              <a:avLst/>
            </a:prstTxWarp>
          </a:bodyPr>
          <a:lstStyle>
            <a:lvl1pPr defTabSz="919163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36100"/>
            <a:ext cx="29511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7" tIns="45949" rIns="91897" bIns="45949" numCol="1" anchor="b" anchorCtr="0" compatLnSpc="1">
            <a:prstTxWarp prst="textNoShape">
              <a:avLst/>
            </a:prstTxWarp>
          </a:bodyPr>
          <a:lstStyle>
            <a:lvl1pPr algn="r" defTabSz="919163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fld id="{B373D529-D78A-4096-8A73-C88A4348C4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8875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ＭＳ Ｐゴシック" pitchFamily="-72" charset="-128"/>
        <a:cs typeface="ＭＳ Ｐゴシック" pitchFamily="-7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ＭＳ Ｐゴシック" pitchFamily="-7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ＭＳ Ｐゴシック" pitchFamily="-7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ＭＳ Ｐゴシック" pitchFamily="-7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 descr="Verzierung"/>
          <p:cNvCxnSpPr/>
          <p:nvPr userDrawn="1"/>
        </p:nvCxnSpPr>
        <p:spPr bwMode="auto">
          <a:xfrm flipH="1">
            <a:off x="259416" y="692696"/>
            <a:ext cx="66731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509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8" y="5760868"/>
            <a:ext cx="772678" cy="93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203" y="138253"/>
            <a:ext cx="1944216" cy="55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5842992" cy="798496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14422"/>
            <a:ext cx="5111750" cy="491174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08934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5005402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571611"/>
            <a:ext cx="5486400" cy="3357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643578"/>
            <a:ext cx="5486400" cy="5286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latin typeface="Trebuchet MS" panose="020B0603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991200" cy="5826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74688" y="1981200"/>
            <a:ext cx="7772400" cy="41116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idx="1" hasCustomPrompt="1"/>
          </p:nvPr>
        </p:nvSpPr>
        <p:spPr>
          <a:xfrm>
            <a:off x="251520" y="980728"/>
            <a:ext cx="8784976" cy="53285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Plandarstellungen (Ansichten)</a:t>
            </a:r>
            <a:br>
              <a:rPr lang="de-DE" noProof="0" dirty="0" smtClean="0"/>
            </a:br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5842992" cy="582472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idx="1" hasCustomPrompt="1"/>
          </p:nvPr>
        </p:nvSpPr>
        <p:spPr>
          <a:xfrm>
            <a:off x="251520" y="980728"/>
            <a:ext cx="8784976" cy="53285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Plandarstellungen (Schnitte/Grundrisse)</a:t>
            </a:r>
            <a:br>
              <a:rPr lang="de-DE" noProof="0" dirty="0" smtClean="0"/>
            </a:br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5842992" cy="582472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71209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idx="1" hasCustomPrompt="1"/>
          </p:nvPr>
        </p:nvSpPr>
        <p:spPr>
          <a:xfrm>
            <a:off x="251520" y="980728"/>
            <a:ext cx="8784976" cy="53285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Plandarstellungen (Lageplan)</a:t>
            </a:r>
            <a:br>
              <a:rPr lang="de-DE" noProof="0" dirty="0" smtClean="0"/>
            </a:br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5842992" cy="582472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7899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idx="1" hasCustomPrompt="1"/>
          </p:nvPr>
        </p:nvSpPr>
        <p:spPr>
          <a:xfrm>
            <a:off x="251520" y="980728"/>
            <a:ext cx="8784976" cy="53285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Abbildungen</a:t>
            </a:r>
            <a:br>
              <a:rPr lang="de-DE" noProof="0" dirty="0" smtClean="0"/>
            </a:br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5842992" cy="582472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43635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991200" cy="5826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988840"/>
            <a:ext cx="7772400" cy="4111625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0" b="0" cap="all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latin typeface="Trebuchet MS" panose="020B060302020202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991200" cy="5826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3568" y="1988840"/>
            <a:ext cx="3810000" cy="4111625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7088" y="1981200"/>
            <a:ext cx="3810000" cy="4111625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1520" y="836712"/>
            <a:ext cx="4242048" cy="5119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536575" indent="0">
              <a:buFont typeface="+mj-lt"/>
              <a:buNone/>
              <a:defRPr sz="11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 marL="1073150" indent="0">
              <a:buFont typeface="+mj-lt"/>
              <a:buNone/>
              <a:defRPr sz="11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 marL="1617663" indent="0">
              <a:buFont typeface="+mj-lt"/>
              <a:buNone/>
              <a:defRPr sz="11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 marL="2154238" indent="0">
              <a:buFont typeface="+mj-lt"/>
              <a:buNone/>
              <a:defRPr sz="11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Bildplatzhalter 2"/>
          <p:cNvSpPr>
            <a:spLocks noGrp="1"/>
          </p:cNvSpPr>
          <p:nvPr>
            <p:ph type="pic" idx="11"/>
          </p:nvPr>
        </p:nvSpPr>
        <p:spPr>
          <a:xfrm>
            <a:off x="4572000" y="836712"/>
            <a:ext cx="4362872" cy="53285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6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915000" cy="79690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991200" cy="5826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5842992" cy="798496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14422"/>
            <a:ext cx="5111750" cy="491174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5638800"/>
            <a:ext cx="5715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2" tIns="45712" rIns="91422" bIns="45712"/>
          <a:lstStyle/>
          <a:p>
            <a:pPr defTabSz="1016000">
              <a:defRPr/>
            </a:pPr>
            <a:endParaRPr lang="de-AT" sz="2800" b="1">
              <a:solidFill>
                <a:srgbClr val="901D2E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073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  <p:cxnSp>
        <p:nvCxnSpPr>
          <p:cNvPr id="5" name="Gerade Verbindung 4" descr="Verzierung"/>
          <p:cNvCxnSpPr/>
          <p:nvPr userDrawn="1"/>
        </p:nvCxnSpPr>
        <p:spPr bwMode="auto">
          <a:xfrm flipH="1">
            <a:off x="259416" y="692696"/>
            <a:ext cx="66731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509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8" y="5760868"/>
            <a:ext cx="772678" cy="93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203" y="138253"/>
            <a:ext cx="1944216" cy="55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6" r:id="rId3"/>
    <p:sldLayoutId id="2147483705" r:id="rId4"/>
    <p:sldLayoutId id="2147483709" r:id="rId5"/>
    <p:sldLayoutId id="2147483704" r:id="rId6"/>
    <p:sldLayoutId id="2147483703" r:id="rId7"/>
    <p:sldLayoutId id="2147483702" r:id="rId8"/>
    <p:sldLayoutId id="2147483701" r:id="rId9"/>
    <p:sldLayoutId id="2147483710" r:id="rId10"/>
    <p:sldLayoutId id="2147483700" r:id="rId11"/>
    <p:sldLayoutId id="2147483699" r:id="rId12"/>
    <p:sldLayoutId id="2147483698" r:id="rId13"/>
    <p:sldLayoutId id="2147483711" r:id="rId14"/>
    <p:sldLayoutId id="2147483712" r:id="rId15"/>
    <p:sldLayoutId id="2147483713" r:id="rId16"/>
  </p:sldLayoutIdLst>
  <p:timing>
    <p:tnLst>
      <p:par>
        <p:cTn id="1" dur="indefinite" restart="never" nodeType="tmRoot"/>
      </p:par>
    </p:tnLst>
  </p:timing>
  <p:hf hdr="0"/>
  <p:txStyles>
    <p:titleStyle>
      <a:lvl1pPr algn="l" defTabSz="1016000" rtl="0" eaLnBrk="1" fontAlgn="base" hangingPunct="1">
        <a:spcBef>
          <a:spcPct val="0"/>
        </a:spcBef>
        <a:spcAft>
          <a:spcPct val="0"/>
        </a:spcAft>
        <a:defRPr sz="3000" b="0">
          <a:solidFill>
            <a:srgbClr val="8F1D2E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2pPr>
      <a:lvl3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3pPr>
      <a:lvl4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4pPr>
      <a:lvl5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5pPr>
      <a:lvl6pPr marL="4572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6pPr>
      <a:lvl7pPr marL="9144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7pPr>
      <a:lvl8pPr marL="13716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8pPr>
      <a:lvl9pPr marL="18288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9pPr>
    </p:titleStyle>
    <p:bodyStyle>
      <a:lvl1pPr marL="536575" indent="-536575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Font typeface="Times" pitchFamily="-72" charset="0"/>
        <a:buAutoNum type="arabicPeriod"/>
        <a:defRPr sz="2600">
          <a:solidFill>
            <a:srgbClr val="000000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1073150" indent="-536575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Font typeface="Verdana" pitchFamily="-72" charset="0"/>
        <a:buAutoNum type="alphaLcPeriod"/>
        <a:defRPr sz="2400">
          <a:solidFill>
            <a:srgbClr val="000000"/>
          </a:solidFill>
          <a:latin typeface="+mn-lt"/>
          <a:ea typeface="ＭＳ Ｐゴシック" pitchFamily="-72" charset="-128"/>
        </a:defRPr>
      </a:lvl2pPr>
      <a:lvl3pPr marL="1617663" indent="-544513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Font typeface="Wingdings" pitchFamily="-72" charset="2"/>
        <a:buChar char="Ø"/>
        <a:defRPr sz="2000">
          <a:solidFill>
            <a:srgbClr val="000000"/>
          </a:solidFill>
          <a:latin typeface="+mn-lt"/>
          <a:ea typeface="ＭＳ Ｐゴシック" pitchFamily="-72" charset="-128"/>
        </a:defRPr>
      </a:lvl3pPr>
      <a:lvl4pPr marL="2154238" indent="-536575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Font typeface="Wingdings" pitchFamily="-72" charset="2"/>
        <a:buChar char="§"/>
        <a:defRPr sz="2000">
          <a:solidFill>
            <a:srgbClr val="000000"/>
          </a:solidFill>
          <a:latin typeface="+mn-lt"/>
          <a:ea typeface="ＭＳ Ｐゴシック" pitchFamily="-72" charset="-128"/>
        </a:defRPr>
      </a:lvl4pPr>
      <a:lvl5pPr marL="2690813" indent="-536575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000000"/>
          </a:solidFill>
          <a:latin typeface="+mn-lt"/>
          <a:ea typeface="ＭＳ Ｐゴシック" pitchFamily="-72" charset="-128"/>
        </a:defRPr>
      </a:lvl5pPr>
      <a:lvl6pPr marL="43418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6pPr>
      <a:lvl7pPr marL="47990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7pPr>
      <a:lvl8pPr marL="52562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8pPr>
      <a:lvl9pPr marL="57134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579886"/>
            <a:ext cx="5991200" cy="864096"/>
          </a:xfr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 des Projektes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988841"/>
            <a:ext cx="7772400" cy="36004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DE" dirty="0" smtClean="0"/>
              <a:t>Architektur: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DE" dirty="0" smtClean="0"/>
              <a:t>Bauherr/in: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DE" dirty="0" smtClean="0"/>
              <a:t>Bundesland: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DE" dirty="0" smtClean="0"/>
              <a:t>Kategorie</a:t>
            </a:r>
            <a:r>
              <a:rPr lang="de-DE" dirty="0" smtClean="0"/>
              <a:t>: </a:t>
            </a:r>
            <a:endParaRPr lang="de-DE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de-DE" dirty="0" smtClean="0"/>
              <a:t>Fertigstellung:</a:t>
            </a:r>
            <a:endParaRPr lang="de-DE" dirty="0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04048" y="6134100"/>
            <a:ext cx="414635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  <a:endParaRPr lang="de-AT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97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Abbildungen 4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Bildplatzhalter 5" descr="Bildplatzhalter Abbildungen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8064" y="6134100"/>
            <a:ext cx="400234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8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991200" cy="5826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Kurzbeschreibung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9952" y="771253"/>
            <a:ext cx="4242048" cy="5119737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5" name="Bildplatzhalter 4" descr="Bildplatzhalter Kurzbeschreibung"/>
          <p:cNvSpPr>
            <a:spLocks noGrp="1"/>
          </p:cNvSpPr>
          <p:nvPr>
            <p:ph type="pic" idx="11"/>
          </p:nvPr>
        </p:nvSpPr>
        <p:spPr/>
      </p:sp>
      <p:sp>
        <p:nvSpPr>
          <p:cNvPr id="6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60032" y="6134100"/>
            <a:ext cx="42903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14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 descr="Bildplatzhalter Ansichten (Plandarstellung)"/>
          <p:cNvSpPr>
            <a:spLocks noGrp="1"/>
          </p:cNvSpPr>
          <p:nvPr>
            <p:ph type="pic" idx="1"/>
          </p:nvPr>
        </p:nvSpPr>
        <p:spPr/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5842992" cy="582472"/>
          </a:xfr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Ansichten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92080" y="6134100"/>
            <a:ext cx="385832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2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 descr="Bildplatzhalter Schnitte/Grundrisse (Plandarstellung)"/>
          <p:cNvSpPr>
            <a:spLocks noGrp="1"/>
          </p:cNvSpPr>
          <p:nvPr>
            <p:ph type="pic" idx="1"/>
          </p:nvPr>
        </p:nvSpPr>
        <p:spPr>
          <a:noFill/>
        </p:spPr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Schnitte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20072" y="6134100"/>
            <a:ext cx="393033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38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 descr="Bildplatzhalter Schnitte/Grundrisse (Plandarstellung)"/>
          <p:cNvSpPr>
            <a:spLocks noGrp="1"/>
          </p:cNvSpPr>
          <p:nvPr>
            <p:ph type="pic" idx="1"/>
          </p:nvPr>
        </p:nvSpPr>
        <p:spPr/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Grundrisse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20072" y="6134100"/>
            <a:ext cx="393033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1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 descr="Bildplatzhalter Lageplan (Plandarstellung)"/>
          <p:cNvSpPr>
            <a:spLocks noGrp="1"/>
          </p:cNvSpPr>
          <p:nvPr>
            <p:ph type="pic" idx="1"/>
          </p:nvPr>
        </p:nvSpPr>
        <p:spPr/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Lageplan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1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 descr="Bildplatzhalter Abbildungen 1"/>
          <p:cNvSpPr>
            <a:spLocks noGrp="1"/>
          </p:cNvSpPr>
          <p:nvPr>
            <p:ph type="pic" idx="1"/>
          </p:nvPr>
        </p:nvSpPr>
        <p:spPr/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Abbildungen 1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20072" y="6134100"/>
            <a:ext cx="393033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76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Abbildungen 2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Bildplatzhalter 5" descr="Bildplatzhalter Abbildungen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8064" y="6134100"/>
            <a:ext cx="400234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17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Abbildungen 3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Bildplatzhalter 5" descr="Bildplatzhalter Abbildungen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8064" y="6134100"/>
            <a:ext cx="400234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56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 deutsch">
  <a:themeElements>
    <a:clrScheme name="CD Designfarben">
      <a:dk1>
        <a:srgbClr val="3E3E40"/>
      </a:dk1>
      <a:lt1>
        <a:srgbClr val="FFFFFF"/>
      </a:lt1>
      <a:dk2>
        <a:srgbClr val="3E3E40"/>
      </a:dk2>
      <a:lt2>
        <a:srgbClr val="808080"/>
      </a:lt2>
      <a:accent1>
        <a:srgbClr val="8F1D2E"/>
      </a:accent1>
      <a:accent2>
        <a:srgbClr val="FF9933"/>
      </a:accent2>
      <a:accent3>
        <a:srgbClr val="A5A5A5"/>
      </a:accent3>
      <a:accent4>
        <a:srgbClr val="3E3E40"/>
      </a:accent4>
      <a:accent5>
        <a:srgbClr val="FFD900"/>
      </a:accent5>
      <a:accent6>
        <a:srgbClr val="666600"/>
      </a:accent6>
      <a:hlink>
        <a:srgbClr val="800000"/>
      </a:hlink>
      <a:folHlink>
        <a:srgbClr val="19194C"/>
      </a:folHlink>
    </a:clrScheme>
    <a:fontScheme name="Benutzerdefiniert 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223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223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 deutsch</Template>
  <TotalTime>0</TotalTime>
  <Words>74</Words>
  <Application>Microsoft Office PowerPoint</Application>
  <PresentationFormat>Bildschirmpräsentation (4:3)</PresentationFormat>
  <Paragraphs>25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MS PGothic</vt:lpstr>
      <vt:lpstr>Arial</vt:lpstr>
      <vt:lpstr>Times</vt:lpstr>
      <vt:lpstr>Trebuchet MS</vt:lpstr>
      <vt:lpstr>Verdana</vt:lpstr>
      <vt:lpstr>Wingdings</vt:lpstr>
      <vt:lpstr>Präsentation deutsch</vt:lpstr>
      <vt:lpstr>Name des Projektes</vt:lpstr>
      <vt:lpstr>Kurzbeschreibung</vt:lpstr>
      <vt:lpstr>Ansichten</vt:lpstr>
      <vt:lpstr>Schnitte</vt:lpstr>
      <vt:lpstr>Grundrisse</vt:lpstr>
      <vt:lpstr>Lageplan</vt:lpstr>
      <vt:lpstr>Abbildungen 1</vt:lpstr>
      <vt:lpstr>Abbildungen 2</vt:lpstr>
      <vt:lpstr>Abbildungen 3</vt:lpstr>
      <vt:lpstr>Abbildungen 4</vt:lpstr>
    </vt:vector>
  </TitlesOfParts>
  <Company>BMWFW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Staatspreis Architektur 2018 in Verwaltung und Handel</dc:title>
  <dc:subject>Staatspreis Architektur</dc:subject>
  <dc:creator>Abteilung II/3</dc:creator>
  <cp:keywords>Staatspreis, Architektur, Handel, BMWFW</cp:keywords>
  <cp:lastModifiedBy>Barbara</cp:lastModifiedBy>
  <cp:revision>27</cp:revision>
  <cp:lastPrinted>2003-10-14T09:12:35Z</cp:lastPrinted>
  <dcterms:created xsi:type="dcterms:W3CDTF">2016-09-20T06:02:27Z</dcterms:created>
  <dcterms:modified xsi:type="dcterms:W3CDTF">2021-01-01T14:58:28Z</dcterms:modified>
  <cp:category>Staatspreis, Architektur, Handel, BMWFW</cp:category>
</cp:coreProperties>
</file>