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6" r:id="rId1"/>
  </p:sldMasterIdLst>
  <p:notesMasterIdLst>
    <p:notesMasterId r:id="rId14"/>
  </p:notesMasterIdLst>
  <p:handoutMasterIdLst>
    <p:handoutMasterId r:id="rId15"/>
  </p:handoutMasterIdLst>
  <p:sldIdLst>
    <p:sldId id="354" r:id="rId2"/>
    <p:sldId id="312" r:id="rId3"/>
    <p:sldId id="365" r:id="rId4"/>
    <p:sldId id="367" r:id="rId5"/>
    <p:sldId id="368" r:id="rId6"/>
    <p:sldId id="369" r:id="rId7"/>
    <p:sldId id="370" r:id="rId8"/>
    <p:sldId id="371" r:id="rId9"/>
    <p:sldId id="372" r:id="rId10"/>
    <p:sldId id="373" r:id="rId11"/>
    <p:sldId id="360" r:id="rId12"/>
    <p:sldId id="361" r:id="rId13"/>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4">
          <p15:clr>
            <a:srgbClr val="A4A3A4"/>
          </p15:clr>
        </p15:guide>
        <p15:guide id="2" orient="horz" pos="2902">
          <p15:clr>
            <a:srgbClr val="A4A3A4"/>
          </p15:clr>
        </p15:guide>
        <p15:guide id="3" pos="345">
          <p15:clr>
            <a:srgbClr val="A4A3A4"/>
          </p15:clr>
        </p15:guide>
        <p15:guide id="4" pos="536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320F"/>
    <a:srgbClr val="EBF0F4"/>
    <a:srgbClr val="E6EF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070" autoAdjust="0"/>
  </p:normalViewPr>
  <p:slideViewPr>
    <p:cSldViewPr snapToGrid="0" snapToObjects="1">
      <p:cViewPr varScale="1">
        <p:scale>
          <a:sx n="117" d="100"/>
          <a:sy n="117" d="100"/>
        </p:scale>
        <p:origin x="72" y="104"/>
      </p:cViewPr>
      <p:guideLst>
        <p:guide orient="horz" pos="524"/>
        <p:guide orient="horz" pos="2902"/>
        <p:guide pos="345"/>
        <p:guide pos="5366"/>
      </p:guideLst>
    </p:cSldViewPr>
  </p:slideViewPr>
  <p:outlineViewPr>
    <p:cViewPr>
      <p:scale>
        <a:sx n="33" d="100"/>
        <a:sy n="33" d="100"/>
      </p:scale>
      <p:origin x="0" y="-456"/>
    </p:cViewPr>
  </p:outlin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53" d="100"/>
          <a:sy n="53" d="100"/>
        </p:scale>
        <p:origin x="315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52016" y="9430306"/>
            <a:ext cx="2945659" cy="496332"/>
          </a:xfrm>
          <a:prstGeom prst="rect">
            <a:avLst/>
          </a:prstGeom>
        </p:spPr>
        <p:txBody>
          <a:bodyPr vert="horz" lIns="91440" tIns="45720" rIns="91440" bIns="45720" rtlCol="0" anchor="b" anchorCtr="0"/>
          <a:lstStyle>
            <a:lvl1pPr algn="r">
              <a:defRPr sz="1200"/>
            </a:lvl1pPr>
          </a:lstStyle>
          <a:p>
            <a:fld id="{A4F87B00-D7D7-4E73-88E5-5DF5797B2681}" type="datetimeFigureOut">
              <a:rPr lang="de-AT" smtClean="0"/>
              <a:t>05.09.2025</a:t>
            </a:fld>
            <a:endParaRPr lang="de-AT" dirty="0"/>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6" name="Foliennummernplatzhalter 5"/>
          <p:cNvSpPr>
            <a:spLocks noGrp="1"/>
          </p:cNvSpPr>
          <p:nvPr>
            <p:ph type="sldNum" sz="quarter" idx="3"/>
          </p:nvPr>
        </p:nvSpPr>
        <p:spPr>
          <a:xfrm>
            <a:off x="2945659" y="9428583"/>
            <a:ext cx="904784" cy="496332"/>
          </a:xfrm>
          <a:prstGeom prst="rect">
            <a:avLst/>
          </a:prstGeom>
        </p:spPr>
        <p:txBody>
          <a:bodyPr vert="horz" lIns="91440" tIns="45720" rIns="91440" bIns="45720" rtlCol="0" anchor="b"/>
          <a:lstStyle>
            <a:lvl1pPr algn="r">
              <a:defRPr sz="1200"/>
            </a:lvl1pPr>
          </a:lstStyle>
          <a:p>
            <a:pPr algn="ctr"/>
            <a:fld id="{1BCACBB0-6C6B-4B3E-B6E6-54B62284C21B}" type="slidenum">
              <a:rPr lang="de-AT" smtClean="0"/>
              <a:pPr algn="ctr"/>
              <a:t>‹Nr.›</a:t>
            </a:fld>
            <a:endParaRPr lang="de-AT" dirty="0"/>
          </a:p>
        </p:txBody>
      </p:sp>
      <p:pic>
        <p:nvPicPr>
          <p:cNvPr id="7" name="Grafik 6" descr="Bundesministerium für Bildung"/>
          <p:cNvPicPr/>
          <p:nvPr/>
        </p:nvPicPr>
        <p:blipFill>
          <a:blip r:embed="rId2" cstate="print">
            <a:extLst>
              <a:ext uri="{28A0092B-C50C-407E-A947-70E740481C1C}">
                <a14:useLocalDpi xmlns:a14="http://schemas.microsoft.com/office/drawing/2010/main" val="0"/>
              </a:ext>
            </a:extLst>
          </a:blip>
          <a:stretch>
            <a:fillRect/>
          </a:stretch>
        </p:blipFill>
        <p:spPr bwMode="auto">
          <a:xfrm>
            <a:off x="5292000" y="499549"/>
            <a:ext cx="1476000" cy="325702"/>
          </a:xfrm>
          <a:prstGeom prst="rect">
            <a:avLst/>
          </a:prstGeom>
          <a:noFill/>
          <a:ln>
            <a:noFill/>
          </a:ln>
        </p:spPr>
      </p:pic>
    </p:spTree>
    <p:extLst>
      <p:ext uri="{BB962C8B-B14F-4D97-AF65-F5344CB8AC3E}">
        <p14:creationId xmlns:p14="http://schemas.microsoft.com/office/powerpoint/2010/main" val="1483347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2016" y="9428582"/>
            <a:ext cx="2945659" cy="496332"/>
          </a:xfrm>
          <a:prstGeom prst="rect">
            <a:avLst/>
          </a:prstGeom>
        </p:spPr>
        <p:txBody>
          <a:bodyPr vert="horz" lIns="91440" tIns="45720" rIns="91440" bIns="45720" rtlCol="0" anchor="b" anchorCtr="0"/>
          <a:lstStyle>
            <a:lvl1pPr algn="r">
              <a:defRPr sz="1200"/>
            </a:lvl1pPr>
          </a:lstStyle>
          <a:p>
            <a:fld id="{64F923B6-97FF-4AF0-A17D-1758840DBBE2}" type="datetimeFigureOut">
              <a:rPr lang="de-AT" smtClean="0"/>
              <a:t>05.09.2025</a:t>
            </a:fld>
            <a:endParaRPr lang="de-AT"/>
          </a:p>
        </p:txBody>
      </p:sp>
      <p:sp>
        <p:nvSpPr>
          <p:cNvPr id="4" name="Folienbildplatzhalter 3"/>
          <p:cNvSpPr>
            <a:spLocks noGrp="1" noRot="1" noChangeAspect="1"/>
          </p:cNvSpPr>
          <p:nvPr>
            <p:ph type="sldImg" idx="2"/>
          </p:nvPr>
        </p:nvSpPr>
        <p:spPr>
          <a:xfrm>
            <a:off x="-317500" y="674688"/>
            <a:ext cx="7432675" cy="41814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854894" y="4963319"/>
            <a:ext cx="5090351" cy="4218821"/>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2945659" y="9428582"/>
            <a:ext cx="904784" cy="498056"/>
          </a:xfrm>
          <a:prstGeom prst="rect">
            <a:avLst/>
          </a:prstGeom>
        </p:spPr>
        <p:txBody>
          <a:bodyPr vert="horz" lIns="91440" tIns="45720" rIns="91440" bIns="45720" rtlCol="0" anchor="b"/>
          <a:lstStyle>
            <a:lvl1pPr algn="ctr">
              <a:defRPr sz="1200"/>
            </a:lvl1pPr>
          </a:lstStyle>
          <a:p>
            <a:fld id="{F0A5DA3B-92D6-4D4B-9895-D15CB563B5E4}" type="slidenum">
              <a:rPr lang="de-AT" smtClean="0"/>
              <a:pPr/>
              <a:t>‹Nr.›</a:t>
            </a:fld>
            <a:endParaRPr lang="de-AT"/>
          </a:p>
        </p:txBody>
      </p:sp>
    </p:spTree>
    <p:extLst>
      <p:ext uri="{BB962C8B-B14F-4D97-AF65-F5344CB8AC3E}">
        <p14:creationId xmlns:p14="http://schemas.microsoft.com/office/powerpoint/2010/main" val="113611335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396000" indent="-171450" algn="l" defTabSz="914400" rtl="0" eaLnBrk="1" latinLnBrk="0" hangingPunct="1">
      <a:spcBef>
        <a:spcPts val="200"/>
      </a:spcBef>
      <a:buFont typeface="Arial" pitchFamily="34" charset="0"/>
      <a:buChar char="•"/>
      <a:defRPr sz="1200" kern="1200">
        <a:solidFill>
          <a:schemeClr val="tx1"/>
        </a:solidFill>
        <a:latin typeface="+mn-lt"/>
        <a:ea typeface="+mn-ea"/>
        <a:cs typeface="+mn-cs"/>
      </a:defRPr>
    </a:lvl2pPr>
    <a:lvl3pPr marL="792000" indent="-171450" algn="l" defTabSz="914400" rtl="0" eaLnBrk="1" latinLnBrk="0" hangingPunct="1">
      <a:spcBef>
        <a:spcPts val="200"/>
      </a:spcBef>
      <a:buFont typeface="Courier New" pitchFamily="49" charset="0"/>
      <a:buChar char="o"/>
      <a:defRPr sz="1200" kern="1200">
        <a:solidFill>
          <a:schemeClr val="tx1"/>
        </a:solidFill>
        <a:latin typeface="+mn-lt"/>
        <a:ea typeface="+mn-ea"/>
        <a:cs typeface="+mn-cs"/>
      </a:defRPr>
    </a:lvl3pPr>
    <a:lvl4pPr marL="1188000" indent="-171450" algn="l" defTabSz="914400" rtl="0" eaLnBrk="1" latinLnBrk="0" hangingPunct="1">
      <a:spcBef>
        <a:spcPts val="200"/>
      </a:spcBef>
      <a:buFont typeface="Wingdings" pitchFamily="2" charset="2"/>
      <a:buChar char="§"/>
      <a:defRPr sz="1200" kern="1200">
        <a:solidFill>
          <a:schemeClr val="tx1"/>
        </a:solidFill>
        <a:latin typeface="+mn-lt"/>
        <a:ea typeface="+mn-ea"/>
        <a:cs typeface="+mn-cs"/>
      </a:defRPr>
    </a:lvl4pPr>
    <a:lvl5pPr marL="1584000" indent="-171450" algn="l" defTabSz="914400" rtl="0" eaLnBrk="1" latinLnBrk="0" hangingPunct="1">
      <a:spcBef>
        <a:spcPts val="200"/>
      </a:spcBef>
      <a:buFont typeface="Symbol"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1</a:t>
            </a:fld>
            <a:endParaRPr lang="de-AT"/>
          </a:p>
        </p:txBody>
      </p:sp>
    </p:spTree>
    <p:extLst>
      <p:ext uri="{BB962C8B-B14F-4D97-AF65-F5344CB8AC3E}">
        <p14:creationId xmlns:p14="http://schemas.microsoft.com/office/powerpoint/2010/main" val="2017346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200"/>
              </a:spcBef>
              <a:spcAft>
                <a:spcPts val="0"/>
              </a:spcAft>
              <a:buClrTx/>
              <a:buSzTx/>
              <a:buFontTx/>
              <a:buNone/>
              <a:tabLst/>
              <a:defRPr/>
            </a:pPr>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10</a:t>
            </a:fld>
            <a:endParaRPr lang="de-AT"/>
          </a:p>
        </p:txBody>
      </p:sp>
    </p:spTree>
    <p:extLst>
      <p:ext uri="{BB962C8B-B14F-4D97-AF65-F5344CB8AC3E}">
        <p14:creationId xmlns:p14="http://schemas.microsoft.com/office/powerpoint/2010/main" val="1122032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F0A5DA3B-92D6-4D4B-9895-D15CB563B5E4}" type="slidenum">
              <a:rPr lang="de-AT" smtClean="0"/>
              <a:pPr/>
              <a:t>11</a:t>
            </a:fld>
            <a:endParaRPr lang="de-AT"/>
          </a:p>
        </p:txBody>
      </p:sp>
    </p:spTree>
    <p:extLst>
      <p:ext uri="{BB962C8B-B14F-4D97-AF65-F5344CB8AC3E}">
        <p14:creationId xmlns:p14="http://schemas.microsoft.com/office/powerpoint/2010/main" val="1453205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0A5DA3B-92D6-4D4B-9895-D15CB563B5E4}" type="slidenum">
              <a:rPr lang="de-AT" smtClean="0"/>
              <a:pPr/>
              <a:t>12</a:t>
            </a:fld>
            <a:endParaRPr lang="de-AT"/>
          </a:p>
        </p:txBody>
      </p:sp>
    </p:spTree>
    <p:extLst>
      <p:ext uri="{BB962C8B-B14F-4D97-AF65-F5344CB8AC3E}">
        <p14:creationId xmlns:p14="http://schemas.microsoft.com/office/powerpoint/2010/main" val="293112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0A5DA3B-92D6-4D4B-9895-D15CB563B5E4}" type="slidenum">
              <a:rPr lang="de-AT" smtClean="0"/>
              <a:pPr/>
              <a:t>2</a:t>
            </a:fld>
            <a:endParaRPr lang="de-AT"/>
          </a:p>
        </p:txBody>
      </p:sp>
    </p:spTree>
    <p:extLst>
      <p:ext uri="{BB962C8B-B14F-4D97-AF65-F5344CB8AC3E}">
        <p14:creationId xmlns:p14="http://schemas.microsoft.com/office/powerpoint/2010/main" val="1224022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3</a:t>
            </a:fld>
            <a:endParaRPr lang="de-AT"/>
          </a:p>
        </p:txBody>
      </p:sp>
    </p:spTree>
    <p:extLst>
      <p:ext uri="{BB962C8B-B14F-4D97-AF65-F5344CB8AC3E}">
        <p14:creationId xmlns:p14="http://schemas.microsoft.com/office/powerpoint/2010/main" val="2213504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4</a:t>
            </a:fld>
            <a:endParaRPr lang="de-AT"/>
          </a:p>
        </p:txBody>
      </p:sp>
    </p:spTree>
    <p:extLst>
      <p:ext uri="{BB962C8B-B14F-4D97-AF65-F5344CB8AC3E}">
        <p14:creationId xmlns:p14="http://schemas.microsoft.com/office/powerpoint/2010/main" val="1658243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0A5DA3B-92D6-4D4B-9895-D15CB563B5E4}" type="slidenum">
              <a:rPr lang="de-AT" smtClean="0"/>
              <a:pPr/>
              <a:t>5</a:t>
            </a:fld>
            <a:endParaRPr lang="de-AT"/>
          </a:p>
        </p:txBody>
      </p:sp>
    </p:spTree>
    <p:extLst>
      <p:ext uri="{BB962C8B-B14F-4D97-AF65-F5344CB8AC3E}">
        <p14:creationId xmlns:p14="http://schemas.microsoft.com/office/powerpoint/2010/main" val="3997205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6</a:t>
            </a:fld>
            <a:endParaRPr lang="de-AT"/>
          </a:p>
        </p:txBody>
      </p:sp>
    </p:spTree>
    <p:extLst>
      <p:ext uri="{BB962C8B-B14F-4D97-AF65-F5344CB8AC3E}">
        <p14:creationId xmlns:p14="http://schemas.microsoft.com/office/powerpoint/2010/main" val="3017591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7</a:t>
            </a:fld>
            <a:endParaRPr lang="de-AT"/>
          </a:p>
        </p:txBody>
      </p:sp>
    </p:spTree>
    <p:extLst>
      <p:ext uri="{BB962C8B-B14F-4D97-AF65-F5344CB8AC3E}">
        <p14:creationId xmlns:p14="http://schemas.microsoft.com/office/powerpoint/2010/main" val="663997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8</a:t>
            </a:fld>
            <a:endParaRPr lang="de-AT"/>
          </a:p>
        </p:txBody>
      </p:sp>
    </p:spTree>
    <p:extLst>
      <p:ext uri="{BB962C8B-B14F-4D97-AF65-F5344CB8AC3E}">
        <p14:creationId xmlns:p14="http://schemas.microsoft.com/office/powerpoint/2010/main" val="3732558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F0A5DA3B-92D6-4D4B-9895-D15CB563B5E4}" type="slidenum">
              <a:rPr lang="de-AT" smtClean="0"/>
              <a:pPr/>
              <a:t>9</a:t>
            </a:fld>
            <a:endParaRPr lang="de-AT"/>
          </a:p>
        </p:txBody>
      </p:sp>
    </p:spTree>
    <p:extLst>
      <p:ext uri="{BB962C8B-B14F-4D97-AF65-F5344CB8AC3E}">
        <p14:creationId xmlns:p14="http://schemas.microsoft.com/office/powerpoint/2010/main" val="12856800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mit-Hintergrund">
    <p:spTree>
      <p:nvGrpSpPr>
        <p:cNvPr id="1" name=""/>
        <p:cNvGrpSpPr/>
        <p:nvPr/>
      </p:nvGrpSpPr>
      <p:grpSpPr>
        <a:xfrm>
          <a:off x="0" y="0"/>
          <a:ext cx="0" cy="0"/>
          <a:chOff x="0" y="0"/>
          <a:chExt cx="0" cy="0"/>
        </a:xfrm>
      </p:grpSpPr>
      <p:sp>
        <p:nvSpPr>
          <p:cNvPr id="6" name="Rechteck 5"/>
          <p:cNvSpPr/>
          <p:nvPr userDrawn="1"/>
        </p:nvSpPr>
        <p:spPr>
          <a:xfrm>
            <a:off x="-1" y="874800"/>
            <a:ext cx="9144001" cy="4268700"/>
          </a:xfrm>
          <a:prstGeom prst="rect">
            <a:avLst/>
          </a:prstGeom>
          <a:solidFill>
            <a:srgbClr val="EBF0F4"/>
          </a:solidFill>
          <a:ln>
            <a:solidFill>
              <a:srgbClr val="EBF0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p:cNvSpPr>
            <a:spLocks noGrp="1"/>
          </p:cNvSpPr>
          <p:nvPr>
            <p:ph type="ctrTitle" hasCustomPrompt="1"/>
          </p:nvPr>
        </p:nvSpPr>
        <p:spPr>
          <a:xfrm>
            <a:off x="539999" y="12319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2250218"/>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4320000"/>
            <a:ext cx="3422650" cy="415529"/>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
        <p:nvSpPr>
          <p:cNvPr id="13" name="Textfeld 12"/>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bmb.gv.at</a:t>
            </a:r>
          </a:p>
        </p:txBody>
      </p:sp>
      <p:pic>
        <p:nvPicPr>
          <p:cNvPr id="8" name="Grafik 7" descr="Bundesministerium für Bildu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8000" y="205199"/>
            <a:ext cx="2447140" cy="540000"/>
          </a:xfrm>
          <a:prstGeom prst="rect">
            <a:avLst/>
          </a:prstGeom>
        </p:spPr>
      </p:pic>
    </p:spTree>
    <p:extLst>
      <p:ext uri="{BB962C8B-B14F-4D97-AF65-F5344CB8AC3E}">
        <p14:creationId xmlns:p14="http://schemas.microsoft.com/office/powerpoint/2010/main" val="2198295865"/>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alt-Text-links-Bild-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326402"/>
          </a:xfrm>
        </p:spPr>
        <p:txBody>
          <a:bodyPr/>
          <a:lstStyle/>
          <a:p>
            <a:r>
              <a:rPr lang="de-DE" smtClean="0"/>
              <a:t>Bild durch Klicken auf Symbol hinzufügen</a:t>
            </a:r>
            <a:endParaRPr lang="de-DE" dirty="0"/>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163799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Inhalt-Text-links-Bild-u-Foto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7" name="Textplatzhalter 6"/>
          <p:cNvSpPr>
            <a:spLocks noGrp="1"/>
          </p:cNvSpPr>
          <p:nvPr>
            <p:ph type="body" sz="quarter" idx="14" hasCustomPrompt="1"/>
          </p:nvPr>
        </p:nvSpPr>
        <p:spPr>
          <a:xfrm>
            <a:off x="540001"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Bildplatzhalter 6"/>
          <p:cNvSpPr>
            <a:spLocks noGrp="1"/>
          </p:cNvSpPr>
          <p:nvPr>
            <p:ph type="pic" sz="quarter" idx="13"/>
          </p:nvPr>
        </p:nvSpPr>
        <p:spPr>
          <a:xfrm>
            <a:off x="4705350" y="1295998"/>
            <a:ext cx="3813175" cy="3051075"/>
          </a:xfrm>
        </p:spPr>
        <p:txBody>
          <a:bodyPr/>
          <a:lstStyle/>
          <a:p>
            <a:r>
              <a:rPr lang="de-DE" smtClean="0"/>
              <a:t>Bild durch Klicken auf Symbol hinzufügen</a:t>
            </a:r>
            <a:endParaRPr lang="de-DE" dirty="0"/>
          </a:p>
        </p:txBody>
      </p:sp>
      <p:sp>
        <p:nvSpPr>
          <p:cNvPr id="8" name="Textplatzhalter 7"/>
          <p:cNvSpPr>
            <a:spLocks noGrp="1"/>
          </p:cNvSpPr>
          <p:nvPr>
            <p:ph type="body" sz="quarter" idx="15" hasCustomPrompt="1"/>
          </p:nvPr>
        </p:nvSpPr>
        <p:spPr>
          <a:xfrm>
            <a:off x="4705351" y="4347074"/>
            <a:ext cx="3813175" cy="275725"/>
          </a:xfrm>
        </p:spPr>
        <p:txBody>
          <a:bodyPr/>
          <a:lstStyle>
            <a:lvl1pPr marL="0" indent="0">
              <a:buNone/>
              <a:defRPr sz="1200" baseline="0"/>
            </a:lvl1pPr>
          </a:lstStyle>
          <a:p>
            <a:pPr lvl="0"/>
            <a:r>
              <a:rPr lang="de-AT" sz="1400" dirty="0"/>
              <a:t>Foto: XY</a:t>
            </a:r>
            <a:endParaRPr lang="de-AT" dirty="0"/>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483180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alt-beliebig_Marginalspalte-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9" name="Inhaltsplatzhalter 8"/>
          <p:cNvSpPr>
            <a:spLocks noGrp="1"/>
          </p:cNvSpPr>
          <p:nvPr>
            <p:ph sz="quarter" idx="13"/>
          </p:nvPr>
        </p:nvSpPr>
        <p:spPr>
          <a:xfrm>
            <a:off x="539751" y="1295999"/>
            <a:ext cx="5990589" cy="3326400"/>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6" name="Textplatzhalter 5"/>
          <p:cNvSpPr>
            <a:spLocks noGrp="1"/>
          </p:cNvSpPr>
          <p:nvPr>
            <p:ph type="body" sz="quarter" idx="14" hasCustomPrompt="1"/>
          </p:nvPr>
        </p:nvSpPr>
        <p:spPr>
          <a:xfrm>
            <a:off x="6789419" y="1295999"/>
            <a:ext cx="1729105" cy="3326400"/>
          </a:xfrm>
        </p:spPr>
        <p:txBody>
          <a:bodyPr/>
          <a:lstStyle>
            <a:lvl1pPr marL="0" indent="0">
              <a:buNone/>
              <a:defRPr sz="1400"/>
            </a:lvl1pPr>
          </a:lstStyle>
          <a:p>
            <a:pPr lvl="0"/>
            <a:r>
              <a:rPr lang="de-AT" dirty="0"/>
              <a:t>Text in Marginalspalte</a:t>
            </a:r>
          </a:p>
        </p:txBody>
      </p:sp>
      <p:sp>
        <p:nvSpPr>
          <p:cNvPr id="4" name="Fußzeilenplatzhalter 3"/>
          <p:cNvSpPr>
            <a:spLocks noGrp="1"/>
          </p:cNvSpPr>
          <p:nvPr>
            <p:ph type="ftr" sz="quarter" idx="11"/>
          </p:nvPr>
        </p:nvSpPr>
        <p:spPr/>
        <p:txBody>
          <a:bodyPr/>
          <a:lstStyle/>
          <a:p>
            <a:r>
              <a:rPr lang="de-AT"/>
              <a:t>Folientitel und Datum in Fußzeile einfügen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461601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Smartar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smtClean="0"/>
              <a:t>Titelmasterformat durch Klicken bearbeiten</a:t>
            </a:r>
            <a:endParaRPr lang="de-DE" dirty="0"/>
          </a:p>
        </p:txBody>
      </p:sp>
      <p:sp>
        <p:nvSpPr>
          <p:cNvPr id="6" name="SmartArt-Platzhalter 5"/>
          <p:cNvSpPr>
            <a:spLocks noGrp="1"/>
          </p:cNvSpPr>
          <p:nvPr>
            <p:ph type="dgm" sz="quarter" idx="14"/>
          </p:nvPr>
        </p:nvSpPr>
        <p:spPr>
          <a:xfrm>
            <a:off x="539750" y="1295999"/>
            <a:ext cx="7978776" cy="3326400"/>
          </a:xfrm>
        </p:spPr>
        <p:txBody>
          <a:bodyPr/>
          <a:lstStyle/>
          <a:p>
            <a:r>
              <a:rPr lang="de-DE" smtClean="0"/>
              <a:t>Klicken Sie auf das Symbol, um die SmartArt-Grafik hinzuzufügen</a:t>
            </a:r>
            <a:endParaRPr lang="de-AT" dirty="0"/>
          </a:p>
        </p:txBody>
      </p:sp>
      <p:sp>
        <p:nvSpPr>
          <p:cNvPr id="4" name="Fußzeilenplatzhalter 3"/>
          <p:cNvSpPr>
            <a:spLocks noGrp="1"/>
          </p:cNvSpPr>
          <p:nvPr>
            <p:ph type="ftr" sz="quarter" idx="11"/>
          </p:nvPr>
        </p:nvSpPr>
        <p:spPr/>
        <p:txBody>
          <a:bodyPr/>
          <a:lstStyle/>
          <a:p>
            <a:r>
              <a:rPr lang="de-AT"/>
              <a:t>Folientitel und Datum in Fußzeile einfügen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48617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beliebi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9" name="Inhaltsplatzhalter 8"/>
          <p:cNvSpPr>
            <a:spLocks noGrp="1"/>
          </p:cNvSpPr>
          <p:nvPr>
            <p:ph sz="quarter" idx="13"/>
          </p:nvPr>
        </p:nvSpPr>
        <p:spPr>
          <a:xfrm>
            <a:off x="539751" y="1296000"/>
            <a:ext cx="7978775" cy="3326400"/>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a:t>Folientitel und Datum in Fußzeile einfügen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707548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e-beliebig-2-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8" name="Inhaltsplatzhalter 7"/>
          <p:cNvSpPr>
            <a:spLocks noGrp="1"/>
          </p:cNvSpPr>
          <p:nvPr>
            <p:ph sz="quarter" idx="15"/>
          </p:nvPr>
        </p:nvSpPr>
        <p:spPr>
          <a:xfrm>
            <a:off x="540000" y="1295999"/>
            <a:ext cx="3838575" cy="3326400"/>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9" name="Inhaltsplatzhalter 7"/>
          <p:cNvSpPr>
            <a:spLocks noGrp="1"/>
          </p:cNvSpPr>
          <p:nvPr>
            <p:ph sz="quarter" idx="16"/>
          </p:nvPr>
        </p:nvSpPr>
        <p:spPr>
          <a:xfrm>
            <a:off x="4679951" y="1295999"/>
            <a:ext cx="3838575" cy="3326400"/>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925894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bchlussfoli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936000"/>
            <a:ext cx="5389200" cy="1264276"/>
          </a:xfrm>
        </p:spPr>
        <p:txBody>
          <a:bodyPr/>
          <a:lstStyle>
            <a:lvl1pPr>
              <a:lnSpc>
                <a:spcPct val="114000"/>
              </a:lnSpc>
              <a:defRPr sz="3000" b="0">
                <a:solidFill>
                  <a:schemeClr val="tx1"/>
                </a:solidFill>
              </a:defRPr>
            </a:lvl1pPr>
          </a:lstStyle>
          <a:p>
            <a:r>
              <a:rPr lang="de-DE" dirty="0"/>
              <a:t>Titelmasterformat durch Klicken </a:t>
            </a:r>
            <a:br>
              <a:rPr lang="de-DE" dirty="0"/>
            </a:br>
            <a:r>
              <a:rPr lang="de-DE" dirty="0"/>
              <a:t>bearbeiten</a:t>
            </a:r>
          </a:p>
        </p:txBody>
      </p:sp>
      <p:sp>
        <p:nvSpPr>
          <p:cNvPr id="9" name="Textplatzhalter 8"/>
          <p:cNvSpPr>
            <a:spLocks noGrp="1"/>
          </p:cNvSpPr>
          <p:nvPr>
            <p:ph type="body" sz="quarter" idx="10"/>
          </p:nvPr>
        </p:nvSpPr>
        <p:spPr>
          <a:xfrm>
            <a:off x="539750" y="3780000"/>
            <a:ext cx="3423600" cy="963216"/>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10617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ohne-Hintergrund">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540000" y="874800"/>
            <a:ext cx="7978526" cy="969606"/>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sp>
        <p:nvSpPr>
          <p:cNvPr id="3" name="Untertitel 1"/>
          <p:cNvSpPr>
            <a:spLocks noGrp="1"/>
          </p:cNvSpPr>
          <p:nvPr>
            <p:ph type="subTitle" idx="1"/>
          </p:nvPr>
        </p:nvSpPr>
        <p:spPr>
          <a:xfrm>
            <a:off x="539999" y="1890000"/>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4320000"/>
            <a:ext cx="3422650" cy="415529"/>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
        <p:nvSpPr>
          <p:cNvPr id="13" name="Textfeld 12"/>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bmb.gv.at</a:t>
            </a:r>
          </a:p>
        </p:txBody>
      </p:sp>
      <p:pic>
        <p:nvPicPr>
          <p:cNvPr id="7" name="Grafik 6" descr="Bundesministerium für Bildu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8000" y="205199"/>
            <a:ext cx="2447143" cy="540000"/>
          </a:xfrm>
          <a:prstGeom prst="rect">
            <a:avLst/>
          </a:prstGeom>
        </p:spPr>
      </p:pic>
    </p:spTree>
    <p:extLst>
      <p:ext uri="{BB962C8B-B14F-4D97-AF65-F5344CB8AC3E}">
        <p14:creationId xmlns:p14="http://schemas.microsoft.com/office/powerpoint/2010/main" val="1676247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Text-Standar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smtClean="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7978776"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3" name="Fußzeilenplatzhalter 2"/>
          <p:cNvSpPr>
            <a:spLocks noGrp="1"/>
          </p:cNvSpPr>
          <p:nvPr>
            <p:ph type="ftr" sz="quarter" idx="10"/>
          </p:nvPr>
        </p:nvSpPr>
        <p:spPr/>
        <p:txBody>
          <a:bodyPr/>
          <a:lstStyle/>
          <a:p>
            <a:r>
              <a:rPr lang="de-AT" dirty="0"/>
              <a:t>Folientitel und Datum in Fußzeile einfügen</a:t>
            </a:r>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511479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Text-2-nebeneinder">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smtClean="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4706125" y="1295999"/>
            <a:ext cx="3812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3692982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Text-und-Marginal-rechts">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p>
            <a:r>
              <a:rPr lang="de-DE" smtClean="0"/>
              <a:t>Titelmasterformat durch Klicken bearbeiten</a:t>
            </a:r>
            <a:endParaRPr lang="de-AT" dirty="0"/>
          </a:p>
        </p:txBody>
      </p:sp>
      <p:sp>
        <p:nvSpPr>
          <p:cNvPr id="6" name="Textplatzhalter 5"/>
          <p:cNvSpPr>
            <a:spLocks noGrp="1"/>
          </p:cNvSpPr>
          <p:nvPr>
            <p:ph type="body" sz="quarter" idx="12" hasCustomPrompt="1"/>
          </p:nvPr>
        </p:nvSpPr>
        <p:spPr>
          <a:xfrm>
            <a:off x="539750" y="1296000"/>
            <a:ext cx="5990400" cy="3380775"/>
          </a:xfrm>
        </p:spPr>
        <p:txBody>
          <a:bodyPr/>
          <a:lstStyle>
            <a:lvl1pPr indent="-252000">
              <a:lnSpc>
                <a:spcPct val="110000"/>
              </a:lnSpc>
              <a:spcAft>
                <a:spcPts val="1200"/>
              </a:spcAft>
              <a:defRPr/>
            </a:lvl1pPr>
            <a:lvl2pPr indent="-252000">
              <a:lnSpc>
                <a:spcPct val="110000"/>
              </a:lnSpc>
              <a:spcAft>
                <a:spcPts val="1200"/>
              </a:spcAft>
              <a:defRPr/>
            </a:lvl2pPr>
            <a:lvl3pPr marL="755650" indent="-250825">
              <a:lnSpc>
                <a:spcPct val="110000"/>
              </a:lnSpc>
              <a:spcAft>
                <a:spcPts val="1200"/>
              </a:spcAft>
              <a:defRPr/>
            </a:lvl3pPr>
            <a:lvl4pPr marL="1044000" indent="-252000">
              <a:lnSpc>
                <a:spcPct val="110000"/>
              </a:lnSpc>
              <a:spcBef>
                <a:spcPts val="0"/>
              </a:spcBef>
              <a:spcAft>
                <a:spcPts val="1200"/>
              </a:spcAft>
              <a:buClrTx/>
              <a:defRPr/>
            </a:lvl4pPr>
            <a:lvl5pPr marL="1296000" indent="-252000">
              <a:lnSpc>
                <a:spcPct val="110000"/>
              </a:lnSpc>
              <a:spcBef>
                <a:spcPts val="0"/>
              </a:spcBef>
              <a:spcAft>
                <a:spcPts val="1200"/>
              </a:spcAft>
              <a:buFont typeface="Arial" panose="020B0604020202020204" pitchFamily="34" charset="0"/>
              <a:buChar char="•"/>
              <a:defRPr/>
            </a:lvl5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Textplatzhalter 5"/>
          <p:cNvSpPr>
            <a:spLocks noGrp="1"/>
          </p:cNvSpPr>
          <p:nvPr>
            <p:ph type="body" sz="quarter" idx="13" hasCustomPrompt="1"/>
          </p:nvPr>
        </p:nvSpPr>
        <p:spPr>
          <a:xfrm>
            <a:off x="6790526" y="1295999"/>
            <a:ext cx="1728000" cy="3380775"/>
          </a:xfrm>
        </p:spPr>
        <p:txBody>
          <a:bodyPr/>
          <a:lstStyle>
            <a:lvl1pPr marL="0" indent="0">
              <a:lnSpc>
                <a:spcPct val="110000"/>
              </a:lnSpc>
              <a:spcAft>
                <a:spcPts val="1200"/>
              </a:spcAft>
              <a:buNone/>
              <a:defRPr sz="1400"/>
            </a:lvl1pPr>
            <a:lvl2pPr indent="-252000">
              <a:lnSpc>
                <a:spcPts val="2400"/>
              </a:lnSpc>
              <a:spcAft>
                <a:spcPts val="1200"/>
              </a:spcAft>
              <a:defRPr/>
            </a:lvl2pPr>
            <a:lvl3pPr marL="755650" indent="-250825">
              <a:lnSpc>
                <a:spcPts val="2400"/>
              </a:lnSpc>
              <a:spcAft>
                <a:spcPts val="1200"/>
              </a:spcAft>
              <a:defRPr/>
            </a:lvl3pPr>
            <a:lvl4pPr marL="1044000" indent="-252000">
              <a:lnSpc>
                <a:spcPts val="2400"/>
              </a:lnSpc>
              <a:spcBef>
                <a:spcPts val="0"/>
              </a:spcBef>
              <a:spcAft>
                <a:spcPts val="1200"/>
              </a:spcAft>
              <a:buClrTx/>
              <a:defRPr/>
            </a:lvl4pPr>
            <a:lvl5pPr marL="1296000" indent="-252000">
              <a:lnSpc>
                <a:spcPts val="2400"/>
              </a:lnSpc>
              <a:spcBef>
                <a:spcPts val="0"/>
              </a:spcBef>
              <a:spcAft>
                <a:spcPts val="1200"/>
              </a:spcAft>
              <a:buFont typeface="Arial" panose="020B0604020202020204" pitchFamily="34" charset="0"/>
              <a:buChar char="•"/>
              <a:defRPr/>
            </a:lvl5pPr>
          </a:lstStyle>
          <a:p>
            <a:pPr lvl="0"/>
            <a:r>
              <a:rPr lang="de-AT" dirty="0"/>
              <a:t>Text in Marginalspalte</a:t>
            </a:r>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04069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1" y="1296000"/>
            <a:ext cx="7978775" cy="3326400"/>
          </a:xfrm>
        </p:spPr>
        <p:txBody>
          <a:bodyPr/>
          <a:lstStyle/>
          <a:p>
            <a:r>
              <a:rPr lang="de-DE" smtClean="0"/>
              <a:t>Bild durch Klicken auf Symbol hinzufügen</a:t>
            </a:r>
            <a:endParaRPr lang="de-DE" dirty="0"/>
          </a:p>
        </p:txBody>
      </p:sp>
      <p:sp>
        <p:nvSpPr>
          <p:cNvPr id="4" name="Fußzeilenplatzhalter 3"/>
          <p:cNvSpPr>
            <a:spLocks noGrp="1"/>
          </p:cNvSpPr>
          <p:nvPr>
            <p:ph type="ftr" sz="quarter" idx="11"/>
          </p:nvPr>
        </p:nvSpPr>
        <p:spPr/>
        <p:txBody>
          <a:bodyPr/>
          <a:lstStyle/>
          <a:p>
            <a:r>
              <a:rPr lang="de-AT"/>
              <a:t>Folientitel und Datum in Fußzeile einfügen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851188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Inhalt-Bild-u-Fototext">
    <p:spTree>
      <p:nvGrpSpPr>
        <p:cNvPr id="1" name=""/>
        <p:cNvGrpSpPr/>
        <p:nvPr/>
      </p:nvGrpSpPr>
      <p:grpSpPr>
        <a:xfrm>
          <a:off x="0" y="0"/>
          <a:ext cx="0" cy="0"/>
          <a:chOff x="0" y="0"/>
          <a:chExt cx="0" cy="0"/>
        </a:xfrm>
      </p:grpSpPr>
      <p:sp>
        <p:nvSpPr>
          <p:cNvPr id="2" name="Titel 1"/>
          <p:cNvSpPr>
            <a:spLocks noGrp="1"/>
          </p:cNvSpPr>
          <p:nvPr>
            <p:ph type="title"/>
          </p:nvPr>
        </p:nvSpPr>
        <p:spPr>
          <a:xfrm>
            <a:off x="540001" y="788400"/>
            <a:ext cx="7978525" cy="432000"/>
          </a:xfrm>
        </p:spPr>
        <p:txBody>
          <a:bodyPr/>
          <a:lstStyle>
            <a:lvl1pPr>
              <a:defRPr>
                <a:solidFill>
                  <a:schemeClr val="tx2"/>
                </a:solidFill>
              </a:defRPr>
            </a:lvl1p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1" y="1296000"/>
            <a:ext cx="7978775" cy="3326400"/>
          </a:xfrm>
        </p:spPr>
        <p:txBody>
          <a:bodyPr/>
          <a:lstStyle/>
          <a:p>
            <a:r>
              <a:rPr lang="de-DE" smtClean="0"/>
              <a:t>Bild durch Klicken auf Symbol hinzufügen</a:t>
            </a:r>
            <a:endParaRPr lang="de-DE" dirty="0"/>
          </a:p>
        </p:txBody>
      </p:sp>
      <p:sp>
        <p:nvSpPr>
          <p:cNvPr id="6" name="Textplatzhalter 5"/>
          <p:cNvSpPr>
            <a:spLocks noGrp="1"/>
          </p:cNvSpPr>
          <p:nvPr>
            <p:ph type="body" sz="quarter" idx="14" hasCustomPrompt="1"/>
          </p:nvPr>
        </p:nvSpPr>
        <p:spPr>
          <a:xfrm>
            <a:off x="5305425" y="4314825"/>
            <a:ext cx="3213100" cy="307975"/>
          </a:xfrm>
          <a:solidFill>
            <a:schemeClr val="bg2"/>
          </a:solidFill>
        </p:spPr>
        <p:txBody>
          <a:bodyPr lIns="108000" rIns="108000" bIns="72000"/>
          <a:lstStyle>
            <a:lvl1pPr marL="0" indent="0">
              <a:buNone/>
              <a:defRPr sz="1400"/>
            </a:lvl1pPr>
          </a:lstStyle>
          <a:p>
            <a:pPr lvl="0"/>
            <a:r>
              <a:rPr lang="de-AT" dirty="0" err="1"/>
              <a:t>Fototext</a:t>
            </a:r>
            <a:endParaRPr lang="de-AT" dirty="0"/>
          </a:p>
        </p:txBody>
      </p:sp>
      <p:sp>
        <p:nvSpPr>
          <p:cNvPr id="4" name="Fußzeilenplatzhalter 3"/>
          <p:cNvSpPr>
            <a:spLocks noGrp="1"/>
          </p:cNvSpPr>
          <p:nvPr>
            <p:ph type="ftr" sz="quarter" idx="11"/>
          </p:nvPr>
        </p:nvSpPr>
        <p:spPr/>
        <p:txBody>
          <a:bodyPr/>
          <a:lstStyle/>
          <a:p>
            <a:r>
              <a:rPr lang="de-AT"/>
              <a:t>Folientitel und Datum in Fußzeile einfügen</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1626849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Bild-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5" name="Bildplatzhalter 6"/>
          <p:cNvSpPr>
            <a:spLocks noGrp="1"/>
          </p:cNvSpPr>
          <p:nvPr>
            <p:ph type="pic" sz="quarter" idx="13"/>
          </p:nvPr>
        </p:nvSpPr>
        <p:spPr>
          <a:xfrm>
            <a:off x="539750" y="1295998"/>
            <a:ext cx="3813175" cy="3326402"/>
          </a:xfrm>
        </p:spPr>
        <p:txBody>
          <a:bodyPr/>
          <a:lstStyle/>
          <a:p>
            <a:r>
              <a:rPr lang="de-DE" smtClean="0"/>
              <a:t>Bild durch Klicken auf Symbol hinzufügen</a:t>
            </a:r>
            <a:endParaRPr lang="de-DE" dirty="0"/>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81778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nhalt-Bild-u-Fototext-links-Text-rech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tx2"/>
                </a:solidFill>
              </a:defRPr>
            </a:lvl1pPr>
          </a:lstStyle>
          <a:p>
            <a:r>
              <a:rPr lang="de-DE" smtClean="0"/>
              <a:t>Titelmasterformat durch Klicken bearbeiten</a:t>
            </a:r>
            <a:endParaRPr lang="de-DE" dirty="0"/>
          </a:p>
        </p:txBody>
      </p:sp>
      <p:sp>
        <p:nvSpPr>
          <p:cNvPr id="5" name="Bildplatzhalter 6"/>
          <p:cNvSpPr>
            <a:spLocks noGrp="1"/>
          </p:cNvSpPr>
          <p:nvPr>
            <p:ph type="pic" sz="quarter" idx="13"/>
          </p:nvPr>
        </p:nvSpPr>
        <p:spPr>
          <a:xfrm>
            <a:off x="539750" y="1295998"/>
            <a:ext cx="3813175" cy="3051075"/>
          </a:xfrm>
        </p:spPr>
        <p:txBody>
          <a:bodyPr/>
          <a:lstStyle/>
          <a:p>
            <a:r>
              <a:rPr lang="de-DE" smtClean="0"/>
              <a:t>Bild durch Klicken auf Symbol hinzufügen</a:t>
            </a:r>
            <a:endParaRPr lang="de-DE" dirty="0"/>
          </a:p>
        </p:txBody>
      </p:sp>
      <p:sp>
        <p:nvSpPr>
          <p:cNvPr id="8" name="Textplatzhalter 7"/>
          <p:cNvSpPr>
            <a:spLocks noGrp="1"/>
          </p:cNvSpPr>
          <p:nvPr>
            <p:ph type="body" sz="quarter" idx="15" hasCustomPrompt="1"/>
          </p:nvPr>
        </p:nvSpPr>
        <p:spPr>
          <a:xfrm>
            <a:off x="539750" y="4347074"/>
            <a:ext cx="3813175" cy="275725"/>
          </a:xfrm>
        </p:spPr>
        <p:txBody>
          <a:bodyPr/>
          <a:lstStyle>
            <a:lvl1pPr marL="0" indent="0">
              <a:buNone/>
              <a:defRPr sz="1200" baseline="0"/>
            </a:lvl1pPr>
          </a:lstStyle>
          <a:p>
            <a:pPr lvl="0"/>
            <a:r>
              <a:rPr lang="de-AT" sz="1400" dirty="0"/>
              <a:t>Foto: XY</a:t>
            </a:r>
            <a:endParaRPr lang="de-AT" dirty="0"/>
          </a:p>
        </p:txBody>
      </p:sp>
      <p:sp>
        <p:nvSpPr>
          <p:cNvPr id="7" name="Textplatzhalter 6"/>
          <p:cNvSpPr>
            <a:spLocks noGrp="1"/>
          </p:cNvSpPr>
          <p:nvPr>
            <p:ph type="body" sz="quarter" idx="14" hasCustomPrompt="1"/>
          </p:nvPr>
        </p:nvSpPr>
        <p:spPr>
          <a:xfrm>
            <a:off x="4706125" y="1296000"/>
            <a:ext cx="3812400" cy="3326400"/>
          </a:xfrm>
        </p:spPr>
        <p:txBody>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3" name="Fußzeilenplatzhalter 2"/>
          <p:cNvSpPr>
            <a:spLocks noGrp="1"/>
          </p:cNvSpPr>
          <p:nvPr>
            <p:ph type="ftr" sz="quarter" idx="10"/>
          </p:nvPr>
        </p:nvSpPr>
        <p:spPr/>
        <p:txBody>
          <a:bodyPr/>
          <a:lstStyle/>
          <a:p>
            <a:r>
              <a:rPr lang="de-AT"/>
              <a:t>Folientitel und Datum in Fußzeile einfügen</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486389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40001" y="788399"/>
            <a:ext cx="7978525" cy="433425"/>
          </a:xfrm>
          <a:prstGeom prst="rect">
            <a:avLst/>
          </a:prstGeom>
        </p:spPr>
        <p:txBody>
          <a:bodyPr vert="horz" wrap="none" lIns="0" tIns="0" rIns="0" bIns="0" rtlCol="0" anchor="t" anchorCtr="0">
            <a:no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540001" y="1296000"/>
            <a:ext cx="7978525" cy="3327825"/>
          </a:xfrm>
          <a:prstGeom prst="rect">
            <a:avLst/>
          </a:prstGeom>
        </p:spPr>
        <p:txBody>
          <a:bodyPr vert="horz" lIns="0" tIns="0" rIns="0" bIns="0" rtlCol="0">
            <a:noAutofit/>
          </a:body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9" name="Fußzeilenplatzhalter 12"/>
          <p:cNvSpPr>
            <a:spLocks noGrp="1"/>
          </p:cNvSpPr>
          <p:nvPr>
            <p:ph type="ftr" sz="quarter" idx="3"/>
          </p:nvPr>
        </p:nvSpPr>
        <p:spPr>
          <a:xfrm>
            <a:off x="540000" y="4788000"/>
            <a:ext cx="6875916" cy="200025"/>
          </a:xfrm>
          <a:prstGeom prst="rect">
            <a:avLst/>
          </a:prstGeom>
        </p:spPr>
        <p:txBody>
          <a:bodyPr vert="horz" lIns="0" tIns="0" rIns="0" bIns="0" rtlCol="0" anchor="ctr"/>
          <a:lstStyle>
            <a:lvl1pPr algn="l">
              <a:defRPr sz="1000">
                <a:solidFill>
                  <a:schemeClr val="tx1"/>
                </a:solidFill>
                <a:latin typeface="Calibri" panose="020F0502020204030204" pitchFamily="34" charset="0"/>
                <a:cs typeface="Calibri" panose="020F0502020204030204" pitchFamily="34" charset="0"/>
              </a:defRPr>
            </a:lvl1pPr>
          </a:lstStyle>
          <a:p>
            <a:r>
              <a:rPr lang="de-AT"/>
              <a:t>Folientitel und Datum in Fußzeile einfügen</a:t>
            </a:r>
            <a:endParaRPr lang="de-AT" dirty="0"/>
          </a:p>
        </p:txBody>
      </p:sp>
      <p:sp>
        <p:nvSpPr>
          <p:cNvPr id="20" name="Foliennummernplatzhalter 13"/>
          <p:cNvSpPr>
            <a:spLocks noGrp="1"/>
          </p:cNvSpPr>
          <p:nvPr>
            <p:ph type="sldNum" sz="quarter" idx="4"/>
          </p:nvPr>
        </p:nvSpPr>
        <p:spPr>
          <a:xfrm>
            <a:off x="7558201" y="4788000"/>
            <a:ext cx="960324" cy="200025"/>
          </a:xfrm>
          <a:prstGeom prst="rect">
            <a:avLst/>
          </a:prstGeom>
        </p:spPr>
        <p:txBody>
          <a:bodyPr vert="horz" lIns="0" tIns="0" rIns="0" bIns="0" rtlCol="0" anchor="ctr"/>
          <a:lstStyle>
            <a:lvl1pPr algn="r">
              <a:defRPr sz="1000">
                <a:solidFill>
                  <a:schemeClr val="tx1"/>
                </a:solidFill>
                <a:latin typeface="Calibri" panose="020F0502020204030204" pitchFamily="34" charset="0"/>
                <a:cs typeface="Calibri" panose="020F0502020204030204" pitchFamily="34" charset="0"/>
              </a:defRPr>
            </a:lvl1pPr>
          </a:lstStyle>
          <a:p>
            <a:fld id="{1206269C-C24E-4E80-9A4B-E7E19BB59A67}" type="slidenum">
              <a:rPr lang="de-AT" smtClean="0"/>
              <a:pPr/>
              <a:t>‹Nr.›</a:t>
            </a:fld>
            <a:endParaRPr lang="de-AT" dirty="0"/>
          </a:p>
        </p:txBody>
      </p:sp>
      <p:sp>
        <p:nvSpPr>
          <p:cNvPr id="11" name="Textfeld 10"/>
          <p:cNvSpPr txBox="1"/>
          <p:nvPr userDrawn="1"/>
        </p:nvSpPr>
        <p:spPr>
          <a:xfrm>
            <a:off x="6651752" y="169200"/>
            <a:ext cx="2200274" cy="184666"/>
          </a:xfrm>
          <a:prstGeom prst="rect">
            <a:avLst/>
          </a:prstGeom>
          <a:noFill/>
        </p:spPr>
        <p:txBody>
          <a:bodyPr wrap="square" lIns="0" tIns="0" rIns="0" bIns="0" rtlCol="0">
            <a:spAutoFit/>
          </a:bodyPr>
          <a:lstStyle/>
          <a:p>
            <a:pPr algn="r"/>
            <a:r>
              <a:rPr lang="de-AT" sz="1200" dirty="0">
                <a:solidFill>
                  <a:schemeClr val="tx2"/>
                </a:solidFill>
                <a:latin typeface="Calibri" panose="020F0502020204030204" pitchFamily="34" charset="0"/>
                <a:cs typeface="Calibri" panose="020F0502020204030204" pitchFamily="34" charset="0"/>
              </a:rPr>
              <a:t>bmb.gv.at</a:t>
            </a:r>
          </a:p>
        </p:txBody>
      </p:sp>
      <p:pic>
        <p:nvPicPr>
          <p:cNvPr id="8" name="Grafik 7" descr="Bundesministerium für Bildu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88000" y="205199"/>
            <a:ext cx="2447148" cy="540000"/>
          </a:xfrm>
          <a:prstGeom prst="rect">
            <a:avLst/>
          </a:prstGeom>
        </p:spPr>
      </p:pic>
    </p:spTree>
    <p:extLst>
      <p:ext uri="{BB962C8B-B14F-4D97-AF65-F5344CB8AC3E}">
        <p14:creationId xmlns:p14="http://schemas.microsoft.com/office/powerpoint/2010/main" val="247720508"/>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Lst>
  <p:hf hdr="0" dt="0"/>
  <p:txStyles>
    <p:titleStyle>
      <a:lvl1pPr algn="l" defTabSz="914400" rtl="0" eaLnBrk="1" latinLnBrk="0" hangingPunct="1">
        <a:lnSpc>
          <a:spcPts val="3000"/>
        </a:lnSpc>
        <a:spcBef>
          <a:spcPct val="0"/>
        </a:spcBef>
        <a:buNone/>
        <a:defRPr sz="2400" b="1" kern="1200">
          <a:solidFill>
            <a:schemeClr val="tx2"/>
          </a:solidFill>
          <a:latin typeface="Calibri" panose="020F0502020204030204" pitchFamily="34" charset="0"/>
          <a:ea typeface="+mj-ea"/>
          <a:cs typeface="Calibri" panose="020F0502020204030204" pitchFamily="34" charset="0"/>
        </a:defRPr>
      </a:lvl1pPr>
    </p:titleStyle>
    <p:bodyStyle>
      <a:lvl1pPr marL="252000" marR="0" indent="-252000" algn="l" defTabSz="914400" rtl="0" eaLnBrk="1" fontAlgn="auto" latinLnBrk="0" hangingPunct="1">
        <a:lnSpc>
          <a:spcPct val="110000"/>
        </a:lnSpc>
        <a:spcBef>
          <a:spcPts val="0"/>
        </a:spcBef>
        <a:spcAft>
          <a:spcPts val="1200"/>
        </a:spcAft>
        <a:buClr>
          <a:schemeClr val="tx2"/>
        </a:buClr>
        <a:buSzTx/>
        <a:buFont typeface="Arial" panose="020B0604020202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1pPr>
      <a:lvl2pPr marL="504000" marR="0" indent="-252000" algn="l" defTabSz="914400" rtl="0" eaLnBrk="1" fontAlgn="auto" latinLnBrk="0" hangingPunct="1">
        <a:lnSpc>
          <a:spcPct val="110000"/>
        </a:lnSpc>
        <a:spcBef>
          <a:spcPts val="0"/>
        </a:spcBef>
        <a:spcAft>
          <a:spcPts val="1200"/>
        </a:spcAft>
        <a:buClrTx/>
        <a:buSzTx/>
        <a:buFont typeface="Corbel" panose="020B0503020204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2pPr>
      <a:lvl3pPr marL="756000" indent="-252000" algn="l" defTabSz="914400" rtl="0" eaLnBrk="1" latinLnBrk="0" hangingPunct="1">
        <a:lnSpc>
          <a:spcPct val="110000"/>
        </a:lnSpc>
        <a:spcBef>
          <a:spcPts val="0"/>
        </a:spcBef>
        <a:spcAft>
          <a:spcPts val="1200"/>
        </a:spcAft>
        <a:buClrTx/>
        <a:buFont typeface="Arial" pitchFamily="34" charset="0"/>
        <a:buChar char="•"/>
        <a:defRPr sz="1800" kern="1200" baseline="0">
          <a:solidFill>
            <a:schemeClr val="bg1">
              <a:lumMod val="10000"/>
            </a:schemeClr>
          </a:solidFill>
          <a:latin typeface="Calibri" panose="020F0502020204030204" pitchFamily="34" charset="0"/>
          <a:ea typeface="+mn-ea"/>
          <a:cs typeface="Calibri" panose="020F0502020204030204" pitchFamily="34" charset="0"/>
        </a:defRPr>
      </a:lvl3pPr>
      <a:lvl4pPr marL="1008000" indent="-252000" algn="l" defTabSz="914400" rtl="0" eaLnBrk="1" latinLnBrk="0" hangingPunct="1">
        <a:lnSpc>
          <a:spcPct val="110000"/>
        </a:lnSpc>
        <a:spcBef>
          <a:spcPts val="0"/>
        </a:spcBef>
        <a:spcAft>
          <a:spcPts val="1200"/>
        </a:spcAft>
        <a:buClr>
          <a:schemeClr val="tx2"/>
        </a:buClr>
        <a:buFont typeface="Arial" pitchFamily="34" charset="0"/>
        <a:buChar char="–"/>
        <a:defRPr sz="1800" kern="1200" baseline="0">
          <a:solidFill>
            <a:schemeClr val="bg1">
              <a:lumMod val="10000"/>
            </a:schemeClr>
          </a:solidFill>
          <a:latin typeface="+mn-lt"/>
          <a:ea typeface="+mn-ea"/>
          <a:cs typeface="+mn-cs"/>
        </a:defRPr>
      </a:lvl4pPr>
      <a:lvl5pPr marL="1260000" indent="-252000" algn="l" defTabSz="914400" rtl="0" eaLnBrk="1" latinLnBrk="0" hangingPunct="1">
        <a:lnSpc>
          <a:spcPct val="110000"/>
        </a:lnSpc>
        <a:spcBef>
          <a:spcPts val="0"/>
        </a:spcBef>
        <a:spcAft>
          <a:spcPts val="1200"/>
        </a:spcAft>
        <a:buClr>
          <a:schemeClr val="tx2"/>
        </a:buClr>
        <a:buFont typeface="Arial" panose="020B0604020202020204" pitchFamily="34" charset="0"/>
        <a:buChar char="•"/>
        <a:defRPr sz="1800" kern="1200" baseline="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s://www.paedagogikpaket.at/massnahmen/lehrplaene-neu/faq.html" TargetMode="External"/><Relationship Id="rId3" Type="http://schemas.openxmlformats.org/officeDocument/2006/relationships/hyperlink" Target="https://www.ris.bka.gv.at/eli/bgbl/II/2024/280/20241017" TargetMode="External"/><Relationship Id="rId7" Type="http://schemas.openxmlformats.org/officeDocument/2006/relationships/hyperlink" Target="https://www.paedagogikpaket.at/massnahmen/lehrplaene-neu/%C3%BCbergreifende-themen.html"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hyperlink" Target="https://www.paedagogikpaket.at/massnahmen/lehrplaene-neu/materialien-und-downloads.html" TargetMode="External"/><Relationship Id="rId5" Type="http://schemas.openxmlformats.org/officeDocument/2006/relationships/hyperlink" Target="https://www.ris.bka.gv.at/eli/bgbl/II/2024/298/20241031" TargetMode="External"/><Relationship Id="rId4" Type="http://schemas.openxmlformats.org/officeDocument/2006/relationships/hyperlink" Target="https://www.paedagogikpaket.at/massnahmen/lehrplaene-neu/materialien-zu-den-unterrichtsgegenst%C3%A4nden.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interactioninstitute.org/illustrating-equality-vs-equity/"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icons8.com/" TargetMode="External"/><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icons8.com/"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hyperlink" Target="https://icons8.com/"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https://icons8.com/"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hyperlink" Target="https://icons8.co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hyperlink" Target="https://icons8.com/"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539750" y="4320000"/>
            <a:ext cx="8065770" cy="415529"/>
          </a:xfrm>
        </p:spPr>
        <p:txBody>
          <a:bodyPr/>
          <a:lstStyle/>
          <a:p>
            <a:r>
              <a:rPr lang="de-DE" b="1" dirty="0"/>
              <a:t>Bundesministerium für </a:t>
            </a:r>
            <a:r>
              <a:rPr lang="de-DE" b="1" dirty="0" smtClean="0"/>
              <a:t>Bildung</a:t>
            </a:r>
          </a:p>
          <a:p>
            <a:r>
              <a:rPr lang="de-DE" dirty="0" smtClean="0"/>
              <a:t>Sektion </a:t>
            </a:r>
            <a:r>
              <a:rPr lang="de-DE" dirty="0"/>
              <a:t>I – Allgemeinbildung und Berufsbildung</a:t>
            </a:r>
            <a:endParaRPr lang="de-AT" dirty="0"/>
          </a:p>
          <a:p>
            <a:r>
              <a:rPr lang="de-DE" dirty="0"/>
              <a:t>Referat I/2a – Inklusive Bildung, Sonderpädagogik &amp; Diversität  </a:t>
            </a:r>
          </a:p>
        </p:txBody>
      </p:sp>
      <p:sp>
        <p:nvSpPr>
          <p:cNvPr id="8" name="Wolkenförmige Legende 7" descr="Lesen Sie auch das ergänzende Transkript zur Powerpoint-Präsentation!" title="Gedankenwolke"/>
          <p:cNvSpPr/>
          <p:nvPr/>
        </p:nvSpPr>
        <p:spPr>
          <a:xfrm rot="20492392">
            <a:off x="6629400" y="3689318"/>
            <a:ext cx="2144486" cy="1018318"/>
          </a:xfrm>
          <a:prstGeom prst="cloudCallout">
            <a:avLst>
              <a:gd name="adj1" fmla="val -26787"/>
              <a:gd name="adj2" fmla="val -85528"/>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AT" sz="1000" dirty="0">
                <a:solidFill>
                  <a:schemeClr val="tx2"/>
                </a:solidFill>
              </a:rPr>
              <a:t>Lesen Sie auch das ergänzende Transkript zur </a:t>
            </a:r>
            <a:r>
              <a:rPr lang="de-AT" sz="1000" dirty="0" err="1">
                <a:solidFill>
                  <a:schemeClr val="tx2"/>
                </a:solidFill>
              </a:rPr>
              <a:t>Powerpoint</a:t>
            </a:r>
            <a:r>
              <a:rPr lang="de-AT" sz="1000" dirty="0">
                <a:solidFill>
                  <a:schemeClr val="tx2"/>
                </a:solidFill>
              </a:rPr>
              <a:t>-Präsentation!</a:t>
            </a:r>
            <a:endParaRPr lang="de-AT" sz="1000" dirty="0">
              <a:solidFill>
                <a:schemeClr val="tx2"/>
              </a:solidFill>
            </a:endParaRPr>
          </a:p>
        </p:txBody>
      </p:sp>
      <p:sp>
        <p:nvSpPr>
          <p:cNvPr id="3" name="Untertitel 2"/>
          <p:cNvSpPr>
            <a:spLocks noGrp="1"/>
          </p:cNvSpPr>
          <p:nvPr>
            <p:ph type="subTitle" idx="1"/>
          </p:nvPr>
        </p:nvSpPr>
        <p:spPr/>
        <p:txBody>
          <a:bodyPr/>
          <a:lstStyle/>
          <a:p>
            <a:pPr>
              <a:lnSpc>
                <a:spcPct val="125000"/>
              </a:lnSpc>
              <a:spcAft>
                <a:spcPts val="0"/>
              </a:spcAft>
            </a:pPr>
            <a:r>
              <a:rPr lang="de-AT" sz="1800" dirty="0" smtClean="0"/>
              <a:t>Kurzpräsentation 2: </a:t>
            </a:r>
          </a:p>
          <a:p>
            <a:pPr>
              <a:lnSpc>
                <a:spcPct val="125000"/>
              </a:lnSpc>
              <a:spcAft>
                <a:spcPts val="0"/>
              </a:spcAft>
            </a:pPr>
            <a:r>
              <a:rPr lang="de-AT" sz="1800" dirty="0" smtClean="0"/>
              <a:t>Ausgleichende Maßnahmen für Schülerinnen und Schüler mit einer Beeinträchtigung im Bereich der Sinne, der psychischen Entwicklung oder der Motorik</a:t>
            </a:r>
            <a:endParaRPr lang="de-AT" sz="1800" dirty="0"/>
          </a:p>
        </p:txBody>
      </p:sp>
      <p:sp>
        <p:nvSpPr>
          <p:cNvPr id="2" name="Titel 1"/>
          <p:cNvSpPr>
            <a:spLocks noGrp="1"/>
          </p:cNvSpPr>
          <p:nvPr>
            <p:ph type="ctrTitle"/>
          </p:nvPr>
        </p:nvSpPr>
        <p:spPr/>
        <p:txBody>
          <a:bodyPr/>
          <a:lstStyle/>
          <a:p>
            <a:r>
              <a:rPr lang="de-AT" dirty="0" smtClean="0"/>
              <a:t>Lehrpläne NEU für den </a:t>
            </a:r>
            <a:br>
              <a:rPr lang="de-AT" dirty="0" smtClean="0"/>
            </a:br>
            <a:r>
              <a:rPr lang="de-AT" dirty="0" smtClean="0"/>
              <a:t>sonderpädagogischen Bereich</a:t>
            </a:r>
            <a:endParaRPr lang="de-AT" dirty="0"/>
          </a:p>
        </p:txBody>
      </p:sp>
    </p:spTree>
    <p:extLst>
      <p:ext uri="{BB962C8B-B14F-4D97-AF65-F5344CB8AC3E}">
        <p14:creationId xmlns:p14="http://schemas.microsoft.com/office/powerpoint/2010/main" val="8719189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10</a:t>
            </a:fld>
            <a:endParaRPr lang="de-AT" dirty="0"/>
          </a:p>
        </p:txBody>
      </p:sp>
      <p:sp>
        <p:nvSpPr>
          <p:cNvPr id="3" name="Textplatzhalter 2"/>
          <p:cNvSpPr>
            <a:spLocks noGrp="1"/>
          </p:cNvSpPr>
          <p:nvPr>
            <p:ph type="body" sz="quarter" idx="12"/>
          </p:nvPr>
        </p:nvSpPr>
        <p:spPr>
          <a:xfrm>
            <a:off x="539750" y="1653702"/>
            <a:ext cx="7978776" cy="3023073"/>
          </a:xfrm>
        </p:spPr>
        <p:txBody>
          <a:bodyPr/>
          <a:lstStyle/>
          <a:p>
            <a:pPr>
              <a:spcAft>
                <a:spcPts val="0"/>
              </a:spcAft>
            </a:pPr>
            <a:r>
              <a:rPr lang="de-AT" dirty="0" smtClean="0"/>
              <a:t>Ausgleichende Maßnahmen sind individuell festzulegen</a:t>
            </a:r>
          </a:p>
          <a:p>
            <a:pPr lvl="1">
              <a:spcAft>
                <a:spcPts val="0"/>
              </a:spcAft>
              <a:buFont typeface="Calibri" panose="020F0502020204030204" pitchFamily="34" charset="0"/>
              <a:buChar char="→"/>
            </a:pPr>
            <a:r>
              <a:rPr lang="de-AT" dirty="0" smtClean="0"/>
              <a:t>Lehrperson entscheidet über die konkrete Umsetzung</a:t>
            </a:r>
            <a:endParaRPr lang="de-AT" dirty="0"/>
          </a:p>
          <a:p>
            <a:pPr lvl="1">
              <a:buFont typeface="Calibri" panose="020F0502020204030204" pitchFamily="34" charset="0"/>
              <a:buChar char="→"/>
            </a:pPr>
            <a:r>
              <a:rPr lang="de-AT" dirty="0" smtClean="0">
                <a:sym typeface="Wingdings" panose="05000000000000000000" pitchFamily="2" charset="2"/>
              </a:rPr>
              <a:t>Unterstützung/Beratung durch: Schulleitungen, Beratungslehrpersonen, mobile Lehrpersonen, Diversitätsmanagement</a:t>
            </a:r>
            <a:endParaRPr lang="de-AT" dirty="0"/>
          </a:p>
          <a:p>
            <a:pPr>
              <a:spcAft>
                <a:spcPts val="0"/>
              </a:spcAft>
            </a:pPr>
            <a:r>
              <a:rPr lang="de-AT" dirty="0"/>
              <a:t>Schaffung von gleichberechtigter Teilhabe ist Teil einer inklusiven Schulkultur </a:t>
            </a:r>
          </a:p>
          <a:p>
            <a:pPr lvl="1">
              <a:buFont typeface="Calibri" panose="020F0502020204030204" pitchFamily="34" charset="0"/>
              <a:buChar char="→"/>
            </a:pPr>
            <a:r>
              <a:rPr lang="de-AT" dirty="0" err="1">
                <a:sym typeface="Wingdings" panose="05000000000000000000" pitchFamily="2" charset="2"/>
              </a:rPr>
              <a:t>Commitment</a:t>
            </a:r>
            <a:r>
              <a:rPr lang="de-AT" dirty="0">
                <a:sym typeface="Wingdings" panose="05000000000000000000" pitchFamily="2" charset="2"/>
              </a:rPr>
              <a:t> auf Schulebene, Schulorganisation und Abstimmung im Team</a:t>
            </a:r>
            <a:endParaRPr lang="de-AT" dirty="0"/>
          </a:p>
          <a:p>
            <a:pPr>
              <a:spcAft>
                <a:spcPts val="0"/>
              </a:spcAft>
            </a:pPr>
            <a:r>
              <a:rPr lang="de-AT" dirty="0" smtClean="0"/>
              <a:t>Lehrpläne </a:t>
            </a:r>
            <a:r>
              <a:rPr lang="de-AT" dirty="0"/>
              <a:t>und Lehrplanzusätze werden per Verordnung erlassen</a:t>
            </a:r>
          </a:p>
          <a:p>
            <a:pPr lvl="1">
              <a:buFont typeface="Calibri" panose="020F0502020204030204" pitchFamily="34" charset="0"/>
              <a:buChar char="→"/>
            </a:pPr>
            <a:r>
              <a:rPr lang="de-AT" dirty="0">
                <a:sym typeface="Wingdings" panose="05000000000000000000" pitchFamily="2" charset="2"/>
              </a:rPr>
              <a:t>Inhalte wie Ausgleichsmaßnahmen sind verbindliche umzusetzen </a:t>
            </a:r>
            <a:endParaRPr lang="de-AT" dirty="0" smtClean="0">
              <a:sym typeface="Wingdings" panose="05000000000000000000" pitchFamily="2" charset="2"/>
            </a:endParaRPr>
          </a:p>
          <a:p>
            <a:r>
              <a:rPr lang="de-AT" dirty="0" smtClean="0"/>
              <a:t>Gesetzliche Bestimmung sind zu berücksichtigen (z.B. LBVO, </a:t>
            </a:r>
            <a:r>
              <a:rPr lang="de-AT" dirty="0" err="1" smtClean="0"/>
              <a:t>SchUG</a:t>
            </a:r>
            <a:r>
              <a:rPr lang="de-AT" dirty="0" smtClean="0"/>
              <a:t>, </a:t>
            </a:r>
            <a:r>
              <a:rPr lang="de-AT" dirty="0" err="1" smtClean="0"/>
              <a:t>SchOG</a:t>
            </a:r>
            <a:r>
              <a:rPr lang="de-AT" dirty="0" smtClean="0"/>
              <a:t>, …)</a:t>
            </a:r>
            <a:endParaRPr lang="de-AT" dirty="0"/>
          </a:p>
        </p:txBody>
      </p:sp>
      <p:sp>
        <p:nvSpPr>
          <p:cNvPr id="2" name="Titel 1"/>
          <p:cNvSpPr>
            <a:spLocks noGrp="1"/>
          </p:cNvSpPr>
          <p:nvPr>
            <p:ph type="title"/>
          </p:nvPr>
        </p:nvSpPr>
        <p:spPr/>
        <p:txBody>
          <a:bodyPr/>
          <a:lstStyle/>
          <a:p>
            <a:r>
              <a:rPr lang="de-AT" dirty="0" smtClean="0"/>
              <a:t>Was ist bei der Umsetzung von ausgleichenden Maßnahmen zu </a:t>
            </a:r>
            <a:br>
              <a:rPr lang="de-AT" dirty="0" smtClean="0"/>
            </a:br>
            <a:r>
              <a:rPr lang="de-AT" dirty="0" smtClean="0"/>
              <a:t>berücksichtigen? </a:t>
            </a:r>
            <a:endParaRPr lang="de-AT" dirty="0"/>
          </a:p>
        </p:txBody>
      </p:sp>
    </p:spTree>
    <p:extLst>
      <p:ext uri="{BB962C8B-B14F-4D97-AF65-F5344CB8AC3E}">
        <p14:creationId xmlns:p14="http://schemas.microsoft.com/office/powerpoint/2010/main" val="1730569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9A7B85-689F-FA7C-21A2-DFDB7DE8CBB7}"/>
            </a:ext>
          </a:extLst>
        </p:cNvPr>
        <p:cNvGrpSpPr/>
        <p:nvPr/>
      </p:nvGrpSpPr>
      <p:grpSpPr>
        <a:xfrm>
          <a:off x="0" y="0"/>
          <a:ext cx="0" cy="0"/>
          <a:chOff x="0" y="0"/>
          <a:chExt cx="0" cy="0"/>
        </a:xfrm>
      </p:grpSpPr>
      <p:sp>
        <p:nvSpPr>
          <p:cNvPr id="13" name="Foliennummernplatzhalter 4"/>
          <p:cNvSpPr txBox="1">
            <a:spLocks/>
          </p:cNvSpPr>
          <p:nvPr/>
        </p:nvSpPr>
        <p:spPr>
          <a:xfrm>
            <a:off x="8924925" y="4983480"/>
            <a:ext cx="219075" cy="161583"/>
          </a:xfrm>
          <a:prstGeom prst="rect">
            <a:avLst/>
          </a:prstGeom>
        </p:spPr>
        <p:txBody>
          <a:bodyPr vert="horz" lIns="0" tIns="0" rIns="0" bIns="0" rtlCol="0" anchor="ctr"/>
          <a:lstStyle>
            <a:defPPr>
              <a:defRPr lang="de-DE"/>
            </a:defPPr>
            <a:lvl1pPr marL="0" algn="r" defTabSz="914400" rtl="0" eaLnBrk="1" latinLnBrk="0" hangingPunct="1">
              <a:defRPr sz="1400" kern="1200">
                <a:solidFill>
                  <a:schemeClr val="tx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AD252F28-16B0-478B-BDC8-8E784EA78B0A}" type="slidenum">
              <a:rPr lang="de-AT" sz="600">
                <a:solidFill>
                  <a:schemeClr val="tx1">
                    <a:lumMod val="50000"/>
                    <a:lumOff val="50000"/>
                  </a:schemeClr>
                </a:solidFill>
              </a:rPr>
              <a:pPr algn="ctr"/>
              <a:t>11</a:t>
            </a:fld>
            <a:endParaRPr lang="de-AT" sz="600" dirty="0">
              <a:solidFill>
                <a:schemeClr val="tx1">
                  <a:lumMod val="50000"/>
                  <a:lumOff val="50000"/>
                </a:schemeClr>
              </a:solidFill>
            </a:endParaRPr>
          </a:p>
        </p:txBody>
      </p:sp>
      <p:sp>
        <p:nvSpPr>
          <p:cNvPr id="2" name="Textplatzhalter 1"/>
          <p:cNvSpPr>
            <a:spLocks noGrp="1"/>
          </p:cNvSpPr>
          <p:nvPr>
            <p:ph type="body" sz="quarter" idx="12"/>
          </p:nvPr>
        </p:nvSpPr>
        <p:spPr/>
        <p:txBody>
          <a:bodyPr/>
          <a:lstStyle/>
          <a:p>
            <a:pPr>
              <a:lnSpc>
                <a:spcPct val="130000"/>
              </a:lnSpc>
              <a:spcAft>
                <a:spcPts val="400"/>
              </a:spcAft>
            </a:pPr>
            <a:r>
              <a:rPr lang="de-AT" sz="1600" b="1" dirty="0" smtClean="0"/>
              <a:t>Hier finden Sie die Lehrpläne und Lehrplanzusätze zum Download: </a:t>
            </a:r>
          </a:p>
          <a:p>
            <a:pPr lvl="1">
              <a:lnSpc>
                <a:spcPct val="130000"/>
              </a:lnSpc>
              <a:spcAft>
                <a:spcPts val="400"/>
              </a:spcAft>
            </a:pPr>
            <a:r>
              <a:rPr lang="de-AT" sz="1600" dirty="0" smtClean="0"/>
              <a:t>Link zum den Lehrplandokumenten im RIS: </a:t>
            </a:r>
            <a:r>
              <a:rPr lang="de-AT" sz="1600" dirty="0">
                <a:hlinkClick r:id="rId3"/>
              </a:rPr>
              <a:t>RIS - </a:t>
            </a:r>
            <a:r>
              <a:rPr lang="de-AT" sz="1600" dirty="0" smtClean="0">
                <a:hlinkClick r:id="rId3"/>
              </a:rPr>
              <a:t>BGBLA_2024_II_280</a:t>
            </a:r>
            <a:endParaRPr lang="de-AT" sz="1600" dirty="0" smtClean="0"/>
          </a:p>
          <a:p>
            <a:pPr lvl="1">
              <a:lnSpc>
                <a:spcPct val="130000"/>
              </a:lnSpc>
              <a:spcAft>
                <a:spcPts val="400"/>
              </a:spcAft>
            </a:pPr>
            <a:r>
              <a:rPr lang="de-AT" sz="1600" dirty="0" smtClean="0"/>
              <a:t>Link zu den Lehrplänen und Lehrplanzusätzen in aufbereiteter Form: </a:t>
            </a:r>
            <a:br>
              <a:rPr lang="de-AT" sz="1600" dirty="0" smtClean="0"/>
            </a:br>
            <a:r>
              <a:rPr lang="de-AT" sz="1600" dirty="0" smtClean="0">
                <a:hlinkClick r:id="rId4"/>
              </a:rPr>
              <a:t>Materialien </a:t>
            </a:r>
            <a:r>
              <a:rPr lang="de-AT" sz="1600" dirty="0">
                <a:hlinkClick r:id="rId4"/>
              </a:rPr>
              <a:t>zu den Unterrichtsgegenständen – Pädagogik-Paket</a:t>
            </a:r>
            <a:endParaRPr lang="de-AT" sz="1600" dirty="0" smtClean="0"/>
          </a:p>
          <a:p>
            <a:pPr lvl="1">
              <a:lnSpc>
                <a:spcPct val="130000"/>
              </a:lnSpc>
              <a:spcAft>
                <a:spcPts val="400"/>
              </a:spcAft>
            </a:pPr>
            <a:r>
              <a:rPr lang="de-AT" sz="1600" dirty="0" smtClean="0"/>
              <a:t>Link zum Lehrplan Berufsvorbereitungsjahr im RIS:  </a:t>
            </a:r>
            <a:r>
              <a:rPr lang="de-AT" sz="1600" dirty="0">
                <a:hlinkClick r:id="rId5"/>
              </a:rPr>
              <a:t>RIS - </a:t>
            </a:r>
            <a:r>
              <a:rPr lang="de-AT" sz="1600" dirty="0" smtClean="0">
                <a:hlinkClick r:id="rId5"/>
              </a:rPr>
              <a:t>BGBLA_2024_II_298</a:t>
            </a:r>
            <a:endParaRPr lang="de-AT" sz="1600" dirty="0" smtClean="0"/>
          </a:p>
          <a:p>
            <a:pPr>
              <a:lnSpc>
                <a:spcPct val="130000"/>
              </a:lnSpc>
              <a:spcBef>
                <a:spcPts val="1200"/>
              </a:spcBef>
              <a:spcAft>
                <a:spcPts val="400"/>
              </a:spcAft>
            </a:pPr>
            <a:r>
              <a:rPr lang="de-AT" sz="1600" b="1" dirty="0" smtClean="0"/>
              <a:t>Hier finden Sie Begleitmaterialien: </a:t>
            </a:r>
          </a:p>
          <a:p>
            <a:pPr lvl="1">
              <a:lnSpc>
                <a:spcPct val="130000"/>
              </a:lnSpc>
              <a:spcAft>
                <a:spcPts val="400"/>
              </a:spcAft>
            </a:pPr>
            <a:r>
              <a:rPr lang="de-AT" sz="1600" dirty="0" smtClean="0"/>
              <a:t>Allgemeine Infos und Materialien: </a:t>
            </a:r>
            <a:r>
              <a:rPr lang="de-AT" sz="1600" dirty="0">
                <a:hlinkClick r:id="rId6"/>
              </a:rPr>
              <a:t>Materialien und Downloads – </a:t>
            </a:r>
            <a:r>
              <a:rPr lang="de-AT" sz="1600" dirty="0" smtClean="0">
                <a:hlinkClick r:id="rId6"/>
              </a:rPr>
              <a:t>Pädagogik-Paket</a:t>
            </a:r>
            <a:endParaRPr lang="de-AT" sz="1600" dirty="0" smtClean="0"/>
          </a:p>
          <a:p>
            <a:pPr lvl="1">
              <a:lnSpc>
                <a:spcPct val="130000"/>
              </a:lnSpc>
              <a:spcAft>
                <a:spcPts val="400"/>
              </a:spcAft>
            </a:pPr>
            <a:r>
              <a:rPr lang="de-AT" sz="1600" dirty="0" smtClean="0"/>
              <a:t>Übergreifende Themen: </a:t>
            </a:r>
            <a:r>
              <a:rPr lang="de-AT" sz="1600" dirty="0">
                <a:hlinkClick r:id="rId7"/>
              </a:rPr>
              <a:t>Übergreifende Themen – Pädagogik-Paket</a:t>
            </a:r>
            <a:endParaRPr lang="de-AT" sz="1600" dirty="0" smtClean="0"/>
          </a:p>
          <a:p>
            <a:pPr>
              <a:lnSpc>
                <a:spcPct val="130000"/>
              </a:lnSpc>
              <a:spcBef>
                <a:spcPts val="1200"/>
              </a:spcBef>
              <a:spcAft>
                <a:spcPts val="600"/>
              </a:spcAft>
            </a:pPr>
            <a:r>
              <a:rPr lang="de-AT" sz="1600" b="1" dirty="0" smtClean="0"/>
              <a:t>Hier finden Sie Antworten zu Fragen aus den Sprechstunden: </a:t>
            </a:r>
            <a:r>
              <a:rPr lang="de-AT" sz="1600" dirty="0" smtClean="0">
                <a:hlinkClick r:id="rId8"/>
              </a:rPr>
              <a:t>FAQ </a:t>
            </a:r>
            <a:r>
              <a:rPr lang="de-AT" sz="1600" dirty="0">
                <a:hlinkClick r:id="rId8"/>
              </a:rPr>
              <a:t>– </a:t>
            </a:r>
            <a:r>
              <a:rPr lang="de-AT" sz="1600" dirty="0" smtClean="0">
                <a:hlinkClick r:id="rId8"/>
              </a:rPr>
              <a:t>Pädagogik-Paket</a:t>
            </a:r>
            <a:endParaRPr lang="de-AT" sz="1600" dirty="0" smtClean="0"/>
          </a:p>
        </p:txBody>
      </p:sp>
      <p:sp>
        <p:nvSpPr>
          <p:cNvPr id="6" name="Titel 5"/>
          <p:cNvSpPr>
            <a:spLocks noGrp="1"/>
          </p:cNvSpPr>
          <p:nvPr>
            <p:ph type="title"/>
          </p:nvPr>
        </p:nvSpPr>
        <p:spPr/>
        <p:txBody>
          <a:bodyPr/>
          <a:lstStyle/>
          <a:p>
            <a:r>
              <a:rPr lang="de-AT" dirty="0" smtClean="0"/>
              <a:t>Links und abschließende Informationen </a:t>
            </a:r>
            <a:endParaRPr lang="de-AT" dirty="0"/>
          </a:p>
        </p:txBody>
      </p:sp>
    </p:spTree>
    <p:extLst>
      <p:ext uri="{BB962C8B-B14F-4D97-AF65-F5344CB8AC3E}">
        <p14:creationId xmlns:p14="http://schemas.microsoft.com/office/powerpoint/2010/main" val="2688085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3"/>
          <p:cNvSpPr>
            <a:spLocks noGrp="1"/>
          </p:cNvSpPr>
          <p:nvPr>
            <p:ph type="body" sz="quarter" idx="10"/>
          </p:nvPr>
        </p:nvSpPr>
        <p:spPr>
          <a:xfrm>
            <a:off x="539749" y="4320000"/>
            <a:ext cx="7978775" cy="415529"/>
          </a:xfrm>
        </p:spPr>
        <p:txBody>
          <a:bodyPr/>
          <a:lstStyle/>
          <a:p>
            <a:r>
              <a:rPr lang="de-DE" b="1" dirty="0"/>
              <a:t>Bundesministerium für </a:t>
            </a:r>
            <a:r>
              <a:rPr lang="de-DE" b="1" dirty="0" smtClean="0"/>
              <a:t>Bildung</a:t>
            </a:r>
          </a:p>
          <a:p>
            <a:r>
              <a:rPr lang="de-DE" dirty="0" smtClean="0"/>
              <a:t>Sektion </a:t>
            </a:r>
            <a:r>
              <a:rPr lang="de-DE" dirty="0"/>
              <a:t>I – Allgemeinbildung und Berufsbildung</a:t>
            </a:r>
            <a:endParaRPr lang="de-AT" dirty="0"/>
          </a:p>
          <a:p>
            <a:r>
              <a:rPr lang="de-DE" dirty="0" smtClean="0"/>
              <a:t>Referat </a:t>
            </a:r>
            <a:r>
              <a:rPr lang="de-DE" dirty="0"/>
              <a:t>I/2a – </a:t>
            </a:r>
            <a:r>
              <a:rPr lang="de-DE" dirty="0" smtClean="0"/>
              <a:t>Inklusive Bildung, Sonderpädagogik &amp; Diversität</a:t>
            </a:r>
            <a:r>
              <a:rPr lang="de-DE" dirty="0"/>
              <a:t>  </a:t>
            </a:r>
            <a:endParaRPr lang="de-DE" dirty="0" smtClean="0"/>
          </a:p>
        </p:txBody>
      </p:sp>
      <p:sp>
        <p:nvSpPr>
          <p:cNvPr id="3" name="Titel 2"/>
          <p:cNvSpPr>
            <a:spLocks noGrp="1"/>
          </p:cNvSpPr>
          <p:nvPr>
            <p:ph type="ctrTitle"/>
          </p:nvPr>
        </p:nvSpPr>
        <p:spPr>
          <a:xfrm>
            <a:off x="539999" y="1231900"/>
            <a:ext cx="7978526" cy="1397000"/>
          </a:xfrm>
        </p:spPr>
        <p:txBody>
          <a:bodyPr/>
          <a:lstStyle/>
          <a:p>
            <a:r>
              <a:rPr lang="de-AT" sz="2800" dirty="0"/>
              <a:t>Wir danken für Ihre Unterstützung </a:t>
            </a:r>
            <a:r>
              <a:rPr lang="de-AT" sz="2800" dirty="0" smtClean="0"/>
              <a:t>bei </a:t>
            </a:r>
            <a:r>
              <a:rPr lang="de-AT" sz="2800" dirty="0"/>
              <a:t>der </a:t>
            </a:r>
            <a:r>
              <a:rPr lang="de-AT" sz="2800" dirty="0" smtClean="0"/>
              <a:t/>
            </a:r>
            <a:br>
              <a:rPr lang="de-AT" sz="2800" dirty="0" smtClean="0"/>
            </a:br>
            <a:r>
              <a:rPr lang="de-AT" sz="2800" dirty="0" smtClean="0"/>
              <a:t>Implementierung </a:t>
            </a:r>
            <a:r>
              <a:rPr lang="de-AT" sz="2800" dirty="0"/>
              <a:t>der </a:t>
            </a:r>
            <a:r>
              <a:rPr lang="de-AT" sz="2800" dirty="0" smtClean="0"/>
              <a:t>Lehrpläne </a:t>
            </a:r>
            <a:r>
              <a:rPr lang="de-AT" sz="2800" dirty="0"/>
              <a:t>und Lehrplanzusätze </a:t>
            </a:r>
            <a:r>
              <a:rPr lang="de-AT" sz="2800" dirty="0" smtClean="0"/>
              <a:t/>
            </a:r>
            <a:br>
              <a:rPr lang="de-AT" sz="2800" dirty="0" smtClean="0"/>
            </a:br>
            <a:r>
              <a:rPr lang="de-AT" sz="2800" dirty="0" smtClean="0"/>
              <a:t>für </a:t>
            </a:r>
            <a:r>
              <a:rPr lang="de-AT" sz="2800" dirty="0"/>
              <a:t>den sonderpädagogischen Bereich</a:t>
            </a:r>
            <a:r>
              <a:rPr lang="de-AT" sz="2800" dirty="0" smtClean="0"/>
              <a:t>!</a:t>
            </a:r>
            <a:endParaRPr lang="de-AT" sz="2800" dirty="0"/>
          </a:p>
        </p:txBody>
      </p:sp>
    </p:spTree>
    <p:extLst>
      <p:ext uri="{BB962C8B-B14F-4D97-AF65-F5344CB8AC3E}">
        <p14:creationId xmlns:p14="http://schemas.microsoft.com/office/powerpoint/2010/main" val="951589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2</a:t>
            </a:fld>
            <a:endParaRPr lang="de-AT" dirty="0"/>
          </a:p>
        </p:txBody>
      </p:sp>
      <p:sp>
        <p:nvSpPr>
          <p:cNvPr id="3" name="Textplatzhalter 2"/>
          <p:cNvSpPr>
            <a:spLocks noGrp="1"/>
          </p:cNvSpPr>
          <p:nvPr>
            <p:ph type="body" sz="quarter" idx="12"/>
          </p:nvPr>
        </p:nvSpPr>
        <p:spPr/>
        <p:txBody>
          <a:bodyPr/>
          <a:lstStyle/>
          <a:p>
            <a:pPr>
              <a:lnSpc>
                <a:spcPct val="125000"/>
              </a:lnSpc>
              <a:spcAft>
                <a:spcPts val="450"/>
              </a:spcAft>
            </a:pPr>
            <a:r>
              <a:rPr lang="de-AT" dirty="0"/>
              <a:t>Handlungen und Mittel, die </a:t>
            </a:r>
            <a:r>
              <a:rPr lang="de-AT" dirty="0" smtClean="0"/>
              <a:t>Benachteiligungen, die durch die Wechselwirkung zwischen individuellen Beeinträchtigungen und vorhandenen Umweltbedingungen entstehen, ausgleichen oder minimieren, um </a:t>
            </a:r>
            <a:r>
              <a:rPr lang="de-AT" dirty="0"/>
              <a:t>Chancengleichheit </a:t>
            </a:r>
            <a:r>
              <a:rPr lang="de-AT" dirty="0" smtClean="0"/>
              <a:t>zu </a:t>
            </a:r>
            <a:r>
              <a:rPr lang="de-AT" dirty="0"/>
              <a:t>ermöglichen</a:t>
            </a:r>
            <a:r>
              <a:rPr lang="de-AT" dirty="0" smtClean="0"/>
              <a:t>.</a:t>
            </a:r>
          </a:p>
          <a:p>
            <a:pPr>
              <a:lnSpc>
                <a:spcPct val="125000"/>
              </a:lnSpc>
              <a:spcAft>
                <a:spcPts val="450"/>
              </a:spcAft>
            </a:pPr>
            <a:r>
              <a:rPr lang="de-AT" b="1" dirty="0" smtClean="0"/>
              <a:t>Ziele:</a:t>
            </a:r>
            <a:r>
              <a:rPr lang="de-AT" dirty="0"/>
              <a:t/>
            </a:r>
            <a:br>
              <a:rPr lang="de-AT" dirty="0"/>
            </a:br>
            <a:r>
              <a:rPr lang="de-AT" dirty="0" smtClean="0"/>
              <a:t>Barrierefreie Unterrichts- und Prüfungsbedingungen, die gleichberechtigte und faire Teilhabe an allen Lern- und Bildungsprozessen sicherstellen</a:t>
            </a:r>
          </a:p>
          <a:p>
            <a:pPr>
              <a:lnSpc>
                <a:spcPct val="125000"/>
              </a:lnSpc>
              <a:spcAft>
                <a:spcPts val="450"/>
              </a:spcAft>
            </a:pPr>
            <a:r>
              <a:rPr lang="de-AT" b="1" dirty="0" smtClean="0"/>
              <a:t>Nicht-Ziele: </a:t>
            </a:r>
            <a:r>
              <a:rPr lang="de-AT" dirty="0"/>
              <a:t/>
            </a:r>
            <a:br>
              <a:rPr lang="de-AT" dirty="0"/>
            </a:br>
            <a:r>
              <a:rPr lang="de-AT" dirty="0" smtClean="0"/>
              <a:t>Verändern von Leistungsanforderungen</a:t>
            </a:r>
          </a:p>
        </p:txBody>
      </p:sp>
      <p:sp>
        <p:nvSpPr>
          <p:cNvPr id="2" name="Titel 1"/>
          <p:cNvSpPr>
            <a:spLocks noGrp="1"/>
          </p:cNvSpPr>
          <p:nvPr>
            <p:ph type="title"/>
          </p:nvPr>
        </p:nvSpPr>
        <p:spPr/>
        <p:txBody>
          <a:bodyPr/>
          <a:lstStyle/>
          <a:p>
            <a:r>
              <a:rPr lang="de-AT" dirty="0" smtClean="0"/>
              <a:t>Was sind ausgleichende Maßnahmen? </a:t>
            </a:r>
            <a:endParaRPr lang="de-AT" dirty="0"/>
          </a:p>
        </p:txBody>
      </p:sp>
    </p:spTree>
    <p:extLst>
      <p:ext uri="{BB962C8B-B14F-4D97-AF65-F5344CB8AC3E}">
        <p14:creationId xmlns:p14="http://schemas.microsoft.com/office/powerpoint/2010/main" val="1832749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3</a:t>
            </a:fld>
            <a:endParaRPr lang="de-AT" dirty="0"/>
          </a:p>
        </p:txBody>
      </p:sp>
      <p:sp>
        <p:nvSpPr>
          <p:cNvPr id="15" name="Rechteck 14"/>
          <p:cNvSpPr/>
          <p:nvPr/>
        </p:nvSpPr>
        <p:spPr>
          <a:xfrm>
            <a:off x="0" y="4897927"/>
            <a:ext cx="6253843" cy="246221"/>
          </a:xfrm>
          <a:prstGeom prst="rect">
            <a:avLst/>
          </a:prstGeom>
        </p:spPr>
        <p:txBody>
          <a:bodyPr wrap="square">
            <a:spAutoFit/>
          </a:bodyPr>
          <a:lstStyle/>
          <a:p>
            <a:r>
              <a:rPr lang="en-GB" sz="1000" dirty="0" err="1" smtClean="0">
                <a:latin typeface="Calibri" panose="020F0502020204030204" pitchFamily="34" charset="0"/>
                <a:ea typeface="Times New Roman" panose="02020603050405020304" pitchFamily="18" charset="0"/>
                <a:cs typeface="Times New Roman" panose="02020603050405020304" pitchFamily="18" charset="0"/>
              </a:rPr>
              <a:t>Bildquelle</a:t>
            </a:r>
            <a:r>
              <a:rPr lang="en-GB" sz="1000" dirty="0" smtClean="0">
                <a:latin typeface="Calibri" panose="020F0502020204030204" pitchFamily="34" charset="0"/>
                <a:ea typeface="Times New Roman" panose="02020603050405020304" pitchFamily="18" charset="0"/>
                <a:cs typeface="Times New Roman" panose="02020603050405020304" pitchFamily="18" charset="0"/>
              </a:rPr>
              <a:t>: Angus </a:t>
            </a:r>
            <a:r>
              <a:rPr lang="en-GB" sz="1000" dirty="0">
                <a:latin typeface="Calibri" panose="020F0502020204030204" pitchFamily="34" charset="0"/>
                <a:ea typeface="Times New Roman" panose="02020603050405020304" pitchFamily="18" charset="0"/>
                <a:cs typeface="Times New Roman" panose="02020603050405020304" pitchFamily="18" charset="0"/>
              </a:rPr>
              <a:t>Maguire, online </a:t>
            </a:r>
            <a:r>
              <a:rPr lang="en-GB" sz="1000" dirty="0" err="1">
                <a:latin typeface="Calibri" panose="020F0502020204030204" pitchFamily="34" charset="0"/>
                <a:ea typeface="Times New Roman" panose="02020603050405020304" pitchFamily="18" charset="0"/>
                <a:cs typeface="Times New Roman" panose="02020603050405020304" pitchFamily="18" charset="0"/>
              </a:rPr>
              <a:t>unter</a:t>
            </a:r>
            <a:r>
              <a:rPr lang="en-GB" sz="1000" dirty="0">
                <a:latin typeface="Calibri" panose="020F0502020204030204" pitchFamily="34" charset="0"/>
                <a:ea typeface="Times New Roman" panose="02020603050405020304" pitchFamily="18" charset="0"/>
                <a:cs typeface="Times New Roman" panose="02020603050405020304" pitchFamily="18" charset="0"/>
              </a:rPr>
              <a:t>: </a:t>
            </a:r>
            <a:r>
              <a:rPr lang="en-GB" sz="1000" u="sng" dirty="0">
                <a:solidFill>
                  <a:srgbClr val="595959"/>
                </a:solidFill>
                <a:latin typeface="Calibri" panose="020F0502020204030204" pitchFamily="34" charset="0"/>
                <a:ea typeface="Times New Roman" panose="02020603050405020304" pitchFamily="18" charset="0"/>
                <a:cs typeface="Times New Roman" panose="02020603050405020304" pitchFamily="18" charset="0"/>
                <a:hlinkClick r:id="rId3"/>
              </a:rPr>
              <a:t>https://interactioninstitute.org/illustrating-equality-vs-equity/</a:t>
            </a:r>
            <a:endParaRPr lang="de-AT" sz="1000" dirty="0"/>
          </a:p>
        </p:txBody>
      </p:sp>
      <p:pic>
        <p:nvPicPr>
          <p:cNvPr id="14" name="Bildplatzhalter 13" descr="Das Gesamtbild teilt sich in zwei Bilder. Im linken Bild sind drei unterschiedlich große Personen zu sehen, die vor einem Zaun stehen und ein Baseballspiel betrachten. Alle Personen stehen auf einer Kiste. Die größte Person kann so gut über den Zaun blicken, die mittelgroße Person kann ebenfalls über den Zaun blicken, die kleinste Person sieht trotz Erhöhung durch die Kiste nicht über den Zaun. Darunter steht in Großbuchstaben &quot;Equality&quot;. &#10;Im rechten Bild sind die drei gleichen Personen zu sehen. Die Kisten haben sie nun so verteilt, dass die kleinste Person auf zwei Kisten steht, die mittelgroße Person auf einer Kiste und die größte Person steht auf keiner Kiste. Nun können alle drei Personen gleich gut über den Zaun schauen. Darunter steht in Großbuchstaben &quot;Equity&quot;. " title="Equality vs. Equity"/>
          <p:cNvPicPr>
            <a:picLocks noGrp="1"/>
          </p:cNvPicPr>
          <p:nvPr>
            <p:ph type="pic" sz="quarter" idx="13"/>
          </p:nvPr>
        </p:nvPicPr>
        <p:blipFill>
          <a:blip r:embed="rId4" cstate="print">
            <a:extLst>
              <a:ext uri="{28A0092B-C50C-407E-A947-70E740481C1C}">
                <a14:useLocalDpi xmlns:a14="http://schemas.microsoft.com/office/drawing/2010/main" val="0"/>
              </a:ext>
            </a:extLst>
          </a:blip>
          <a:srcRect l="1544" r="1544"/>
          <a:stretch>
            <a:fillRect/>
          </a:stretch>
        </p:blipFill>
        <p:spPr bwMode="auto">
          <a:xfrm>
            <a:off x="4705350" y="1673225"/>
            <a:ext cx="3813175" cy="2949575"/>
          </a:xfrm>
          <a:prstGeom prst="rect">
            <a:avLst/>
          </a:prstGeom>
          <a:noFill/>
          <a:ln>
            <a:noFill/>
          </a:ln>
        </p:spPr>
      </p:pic>
      <p:sp>
        <p:nvSpPr>
          <p:cNvPr id="6" name="Textplatzhalter 5"/>
          <p:cNvSpPr>
            <a:spLocks noGrp="1"/>
          </p:cNvSpPr>
          <p:nvPr>
            <p:ph type="body" sz="quarter" idx="14"/>
          </p:nvPr>
        </p:nvSpPr>
        <p:spPr>
          <a:xfrm>
            <a:off x="540001" y="1673012"/>
            <a:ext cx="3812400" cy="2949387"/>
          </a:xfrm>
        </p:spPr>
        <p:txBody>
          <a:bodyPr/>
          <a:lstStyle/>
          <a:p>
            <a:r>
              <a:rPr lang="de-AT" dirty="0" smtClean="0"/>
              <a:t>Adaptierung der äußeren Gestaltung bzw. Rahmenbedingungen von </a:t>
            </a:r>
            <a:r>
              <a:rPr lang="de-AT" dirty="0"/>
              <a:t>Unterrichts- und Prüfungssituationen  </a:t>
            </a:r>
          </a:p>
          <a:p>
            <a:r>
              <a:rPr lang="de-AT" dirty="0" smtClean="0"/>
              <a:t>Gleichberechtigte und </a:t>
            </a:r>
            <a:r>
              <a:rPr lang="de-AT" dirty="0"/>
              <a:t>faire Teilhabe aller Schülerinnen und Schüler</a:t>
            </a:r>
          </a:p>
          <a:p>
            <a:r>
              <a:rPr lang="de-AT" dirty="0" smtClean="0"/>
              <a:t>Individuelle </a:t>
            </a:r>
            <a:r>
              <a:rPr lang="de-AT" dirty="0"/>
              <a:t>Abstimmung </a:t>
            </a:r>
            <a:r>
              <a:rPr lang="de-AT" dirty="0" smtClean="0"/>
              <a:t>unter Berücksichtigung </a:t>
            </a:r>
            <a:r>
              <a:rPr lang="de-AT" dirty="0"/>
              <a:t>der </a:t>
            </a:r>
            <a:r>
              <a:rPr lang="de-AT" dirty="0" smtClean="0"/>
              <a:t>Bildungs- </a:t>
            </a:r>
            <a:r>
              <a:rPr lang="de-AT" dirty="0"/>
              <a:t>und Entwicklungsbedarfe sowie schulischen Rahmenbedingungen</a:t>
            </a:r>
          </a:p>
          <a:p>
            <a:endParaRPr lang="de-AT" dirty="0"/>
          </a:p>
          <a:p>
            <a:pPr marL="0" indent="0">
              <a:buNone/>
            </a:pPr>
            <a:endParaRPr lang="de-AT" dirty="0"/>
          </a:p>
        </p:txBody>
      </p:sp>
      <p:sp>
        <p:nvSpPr>
          <p:cNvPr id="2" name="Titel 1"/>
          <p:cNvSpPr>
            <a:spLocks noGrp="1"/>
          </p:cNvSpPr>
          <p:nvPr>
            <p:ph type="title"/>
          </p:nvPr>
        </p:nvSpPr>
        <p:spPr/>
        <p:txBody>
          <a:bodyPr/>
          <a:lstStyle/>
          <a:p>
            <a:r>
              <a:rPr lang="de-AT" dirty="0" smtClean="0"/>
              <a:t>Welche Prinzipien bilden die Grundlage der ausgleichenden </a:t>
            </a:r>
            <a:br>
              <a:rPr lang="de-AT" dirty="0" smtClean="0"/>
            </a:br>
            <a:r>
              <a:rPr lang="de-AT" dirty="0" smtClean="0"/>
              <a:t>Maßnahmen?</a:t>
            </a:r>
            <a:endParaRPr lang="de-AT" dirty="0"/>
          </a:p>
        </p:txBody>
      </p:sp>
    </p:spTree>
    <p:extLst>
      <p:ext uri="{BB962C8B-B14F-4D97-AF65-F5344CB8AC3E}">
        <p14:creationId xmlns:p14="http://schemas.microsoft.com/office/powerpoint/2010/main" val="626233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4</a:t>
            </a:fld>
            <a:endParaRPr lang="de-AT" dirty="0"/>
          </a:p>
        </p:txBody>
      </p:sp>
      <p:sp>
        <p:nvSpPr>
          <p:cNvPr id="28" name="Textfeld 27"/>
          <p:cNvSpPr txBox="1"/>
          <p:nvPr/>
        </p:nvSpPr>
        <p:spPr>
          <a:xfrm>
            <a:off x="0" y="4900131"/>
            <a:ext cx="2552700" cy="246221"/>
          </a:xfrm>
          <a:prstGeom prst="rect">
            <a:avLst/>
          </a:prstGeom>
          <a:noFill/>
        </p:spPr>
        <p:txBody>
          <a:bodyPr wrap="square" rtlCol="0">
            <a:spAutoFit/>
          </a:bodyPr>
          <a:lstStyle/>
          <a:p>
            <a:r>
              <a:rPr lang="de-AT" sz="1000" dirty="0" err="1" smtClean="0"/>
              <a:t>Piktogrammquelle</a:t>
            </a:r>
            <a:r>
              <a:rPr lang="de-AT" sz="1000" dirty="0" smtClean="0"/>
              <a:t>: </a:t>
            </a:r>
            <a:r>
              <a:rPr lang="de-AT" sz="1000" dirty="0" smtClean="0">
                <a:hlinkClick r:id="rId3"/>
              </a:rPr>
              <a:t>https</a:t>
            </a:r>
            <a:r>
              <a:rPr lang="de-AT" sz="1000" dirty="0">
                <a:hlinkClick r:id="rId3"/>
              </a:rPr>
              <a:t>://icons8.com</a:t>
            </a:r>
            <a:r>
              <a:rPr lang="de-AT" sz="1000" dirty="0" smtClean="0">
                <a:hlinkClick r:id="rId3"/>
              </a:rPr>
              <a:t>/</a:t>
            </a:r>
            <a:endParaRPr lang="de-AT" sz="1000" dirty="0"/>
          </a:p>
        </p:txBody>
      </p:sp>
      <p:grpSp>
        <p:nvGrpSpPr>
          <p:cNvPr id="13" name="Gruppieren 12" descr="In einem roten Kreis sind zwei sich reichende Hände abgebildet. Er ist mit einem Rechteck verbunden, in dem &quot;Personelle Maßnahmen&quot; steht. Die Gruppierung umfasst die drei nachfolgenden grafische Einzelelemente. " title="Personelle Maßnahmen"/>
          <p:cNvGrpSpPr/>
          <p:nvPr/>
        </p:nvGrpSpPr>
        <p:grpSpPr>
          <a:xfrm>
            <a:off x="3002108" y="3899536"/>
            <a:ext cx="3618826" cy="900000"/>
            <a:chOff x="3002108" y="3899536"/>
            <a:chExt cx="3618826" cy="900000"/>
          </a:xfrm>
        </p:grpSpPr>
        <p:sp>
          <p:nvSpPr>
            <p:cNvPr id="19" name="Rechteck 18"/>
            <p:cNvSpPr/>
            <p:nvPr/>
          </p:nvSpPr>
          <p:spPr>
            <a:xfrm>
              <a:off x="3452108" y="3967268"/>
              <a:ext cx="3168826" cy="756000"/>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r>
                <a:rPr lang="de-AT" dirty="0" smtClean="0"/>
                <a:t>         Personelle Maßnahmen</a:t>
              </a:r>
              <a:endParaRPr lang="de-AT" dirty="0"/>
            </a:p>
          </p:txBody>
        </p:sp>
        <p:sp>
          <p:nvSpPr>
            <p:cNvPr id="20" name="Ellipse 19"/>
            <p:cNvSpPr/>
            <p:nvPr/>
          </p:nvSpPr>
          <p:spPr>
            <a:xfrm>
              <a:off x="3002108" y="3899536"/>
              <a:ext cx="900000" cy="90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pic>
          <p:nvPicPr>
            <p:cNvPr id="26" name="Grafik 25"/>
            <p:cNvPicPr>
              <a:picLocks noChangeAspect="1"/>
            </p:cNvPicPr>
            <p:nvPr/>
          </p:nvPicPr>
          <p:blipFill>
            <a:blip r:embed="rId4"/>
            <a:stretch>
              <a:fillRect/>
            </a:stretch>
          </p:blipFill>
          <p:spPr>
            <a:xfrm rot="16200000">
              <a:off x="3092108" y="3983979"/>
              <a:ext cx="720000" cy="720000"/>
            </a:xfrm>
            <a:prstGeom prst="rect">
              <a:avLst/>
            </a:prstGeom>
          </p:spPr>
        </p:pic>
      </p:grpSp>
      <p:grpSp>
        <p:nvGrpSpPr>
          <p:cNvPr id="12" name="Gruppieren 11" descr="In einem roten Kreis sind ein Schraubenschlüssel und ein Schraubenzieher abgebildet. Er ist mit einem Rechteck verbunden, in dem &quot;Technisch-mediale Maßnahmen&quot; steht. Die Gruppierung umfasst die drei nachfolgenden grafische Einzelelemente. " title="Technisch-mediale Maßnahmen"/>
          <p:cNvGrpSpPr/>
          <p:nvPr/>
        </p:nvGrpSpPr>
        <p:grpSpPr>
          <a:xfrm>
            <a:off x="4899699" y="2801658"/>
            <a:ext cx="3643592" cy="900000"/>
            <a:chOff x="4899699" y="2801658"/>
            <a:chExt cx="3643592" cy="900000"/>
          </a:xfrm>
        </p:grpSpPr>
        <p:sp>
          <p:nvSpPr>
            <p:cNvPr id="17" name="Rechteck 16"/>
            <p:cNvSpPr/>
            <p:nvPr/>
          </p:nvSpPr>
          <p:spPr>
            <a:xfrm>
              <a:off x="5374465" y="2862758"/>
              <a:ext cx="3168826" cy="756000"/>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r>
                <a:rPr lang="de-AT" dirty="0" smtClean="0"/>
                <a:t>         Technisch-mediale</a:t>
              </a:r>
            </a:p>
            <a:p>
              <a:r>
                <a:rPr lang="de-AT" dirty="0" smtClean="0"/>
                <a:t>         Maßnahmen</a:t>
              </a:r>
              <a:endParaRPr lang="de-AT" dirty="0"/>
            </a:p>
          </p:txBody>
        </p:sp>
        <p:sp>
          <p:nvSpPr>
            <p:cNvPr id="18" name="Ellipse 17"/>
            <p:cNvSpPr/>
            <p:nvPr/>
          </p:nvSpPr>
          <p:spPr>
            <a:xfrm>
              <a:off x="4899699" y="2801658"/>
              <a:ext cx="900000" cy="90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sp>
          <p:nvSpPr>
            <p:cNvPr id="23" name="Rechteck 22"/>
            <p:cNvSpPr/>
            <p:nvPr/>
          </p:nvSpPr>
          <p:spPr>
            <a:xfrm>
              <a:off x="5079699" y="2977390"/>
              <a:ext cx="540000" cy="540000"/>
            </a:xfrm>
            <a:prstGeom prst="rect">
              <a:avLst/>
            </a:prstGeom>
            <a:blipFill rotWithShape="1">
              <a:blip r:embed="rId5"/>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1" name="Gruppieren 10" descr="In einem roten Kreis ist ein Klemmbrett mit einem Stift abgebildet. Er ist mit einem Rechteck verbunden, in dem &quot;Didaktisch-methodische Maßnahmen&quot; steht. Die Gruppierung umfasst die drei nachfolgenden grafische Einzelelemente. " title="Didaktisch-methodische Maßnahmen"/>
          <p:cNvGrpSpPr/>
          <p:nvPr/>
        </p:nvGrpSpPr>
        <p:grpSpPr>
          <a:xfrm>
            <a:off x="540001" y="2801658"/>
            <a:ext cx="3618826" cy="900000"/>
            <a:chOff x="540001" y="2801658"/>
            <a:chExt cx="3618826" cy="900000"/>
          </a:xfrm>
        </p:grpSpPr>
        <p:sp>
          <p:nvSpPr>
            <p:cNvPr id="15" name="Rechteck 14"/>
            <p:cNvSpPr/>
            <p:nvPr/>
          </p:nvSpPr>
          <p:spPr>
            <a:xfrm>
              <a:off x="990001" y="2869390"/>
              <a:ext cx="3168826" cy="756000"/>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r>
                <a:rPr lang="de-AT" dirty="0" smtClean="0"/>
                <a:t>         Didaktisch-methodische</a:t>
              </a:r>
            </a:p>
            <a:p>
              <a:r>
                <a:rPr lang="de-AT" dirty="0" smtClean="0"/>
                <a:t>         Maßnahmen</a:t>
              </a:r>
              <a:endParaRPr lang="de-AT" dirty="0"/>
            </a:p>
          </p:txBody>
        </p:sp>
        <p:sp>
          <p:nvSpPr>
            <p:cNvPr id="16" name="Ellipse 15"/>
            <p:cNvSpPr/>
            <p:nvPr/>
          </p:nvSpPr>
          <p:spPr>
            <a:xfrm>
              <a:off x="540001" y="2801658"/>
              <a:ext cx="900000" cy="90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pic>
          <p:nvPicPr>
            <p:cNvPr id="25" name="Grafik 24"/>
            <p:cNvPicPr>
              <a:picLocks noChangeAspect="1"/>
            </p:cNvPicPr>
            <p:nvPr/>
          </p:nvPicPr>
          <p:blipFill>
            <a:blip r:embed="rId6"/>
            <a:stretch>
              <a:fillRect/>
            </a:stretch>
          </p:blipFill>
          <p:spPr>
            <a:xfrm>
              <a:off x="630001" y="2887390"/>
              <a:ext cx="720000" cy="720000"/>
            </a:xfrm>
            <a:prstGeom prst="rect">
              <a:avLst/>
            </a:prstGeom>
            <a:ln>
              <a:noFill/>
            </a:ln>
          </p:spPr>
        </p:pic>
      </p:grpSp>
      <p:grpSp>
        <p:nvGrpSpPr>
          <p:cNvPr id="7" name="Gruppieren 6" descr="In einem roten Kreis ist eine Uhr abgebildet. Er ist mit einem Rechteck verbunden, in dem &quot;Zeitliche Maßnahmen&quot; steht. Die Gruppierung umfasst die drei nachfolgenden grafische Einzelelemente. " title="Zeitliche Maßnahmen"/>
          <p:cNvGrpSpPr/>
          <p:nvPr/>
        </p:nvGrpSpPr>
        <p:grpSpPr>
          <a:xfrm>
            <a:off x="4899699" y="1699952"/>
            <a:ext cx="3618826" cy="900000"/>
            <a:chOff x="4899699" y="1699952"/>
            <a:chExt cx="3618826" cy="900000"/>
          </a:xfrm>
        </p:grpSpPr>
        <p:sp>
          <p:nvSpPr>
            <p:cNvPr id="9" name="Rechteck 8"/>
            <p:cNvSpPr/>
            <p:nvPr/>
          </p:nvSpPr>
          <p:spPr>
            <a:xfrm>
              <a:off x="5349699" y="1767684"/>
              <a:ext cx="3168826" cy="756000"/>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r>
                <a:rPr lang="de-AT" dirty="0" smtClean="0"/>
                <a:t>         Zeitliche Maßnahmen</a:t>
              </a:r>
              <a:endParaRPr lang="de-AT" dirty="0"/>
            </a:p>
          </p:txBody>
        </p:sp>
        <p:sp>
          <p:nvSpPr>
            <p:cNvPr id="10" name="Ellipse 9"/>
            <p:cNvSpPr/>
            <p:nvPr/>
          </p:nvSpPr>
          <p:spPr>
            <a:xfrm>
              <a:off x="4899699" y="1699952"/>
              <a:ext cx="900000" cy="90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sp>
          <p:nvSpPr>
            <p:cNvPr id="21" name="Rechteck 20"/>
            <p:cNvSpPr/>
            <p:nvPr/>
          </p:nvSpPr>
          <p:spPr>
            <a:xfrm>
              <a:off x="4989699" y="1785684"/>
              <a:ext cx="720000" cy="720000"/>
            </a:xfrm>
            <a:prstGeom prst="rect">
              <a:avLst/>
            </a:prstGeom>
            <a:blipFill rotWithShape="1">
              <a:blip r:embed="rId7"/>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6" name="Gruppieren 5" descr="In einem roten Kreis ist ein Haus abgebildet. Er ist mit einem Rechteck verbunden, in dem &quot;Räumliche Maßnahmen&quot; steht. Die Gruppierung umfasst die drei nachfolgenden grafische Einzelelemente. " title="Räumliche Maßnahmen"/>
          <p:cNvGrpSpPr/>
          <p:nvPr/>
        </p:nvGrpSpPr>
        <p:grpSpPr>
          <a:xfrm>
            <a:off x="540001" y="1699952"/>
            <a:ext cx="3618826" cy="900000"/>
            <a:chOff x="540001" y="1699952"/>
            <a:chExt cx="3618826" cy="900000"/>
          </a:xfrm>
        </p:grpSpPr>
        <p:sp>
          <p:nvSpPr>
            <p:cNvPr id="4" name="Rechteck 3"/>
            <p:cNvSpPr/>
            <p:nvPr/>
          </p:nvSpPr>
          <p:spPr>
            <a:xfrm>
              <a:off x="990001" y="1767684"/>
              <a:ext cx="3168826" cy="756000"/>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r>
                <a:rPr lang="de-AT" dirty="0" smtClean="0"/>
                <a:t>         Räumliche Maßnahmen</a:t>
              </a:r>
              <a:endParaRPr lang="de-AT" dirty="0"/>
            </a:p>
          </p:txBody>
        </p:sp>
        <p:sp>
          <p:nvSpPr>
            <p:cNvPr id="3" name="Ellipse 2"/>
            <p:cNvSpPr/>
            <p:nvPr/>
          </p:nvSpPr>
          <p:spPr>
            <a:xfrm>
              <a:off x="540001" y="1699952"/>
              <a:ext cx="900000" cy="90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sp>
          <p:nvSpPr>
            <p:cNvPr id="8" name="Rechteck 7"/>
            <p:cNvSpPr/>
            <p:nvPr/>
          </p:nvSpPr>
          <p:spPr>
            <a:xfrm>
              <a:off x="666001" y="1818472"/>
              <a:ext cx="648000" cy="648000"/>
            </a:xfrm>
            <a:prstGeom prst="rect">
              <a:avLst/>
            </a:prstGeom>
            <a:blipFill rotWithShape="1">
              <a:blip r:embed="rId8"/>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2" name="Titel 1"/>
          <p:cNvSpPr>
            <a:spLocks noGrp="1"/>
          </p:cNvSpPr>
          <p:nvPr>
            <p:ph type="title"/>
          </p:nvPr>
        </p:nvSpPr>
        <p:spPr/>
        <p:txBody>
          <a:bodyPr/>
          <a:lstStyle/>
          <a:p>
            <a:r>
              <a:rPr lang="de-AT" dirty="0"/>
              <a:t>Welche Formen </a:t>
            </a:r>
            <a:r>
              <a:rPr lang="de-AT" dirty="0" smtClean="0"/>
              <a:t>von ausgleichenden </a:t>
            </a:r>
            <a:r>
              <a:rPr lang="de-AT" dirty="0"/>
              <a:t>Maßnahmen sind zu </a:t>
            </a:r>
            <a:r>
              <a:rPr lang="de-AT" dirty="0" smtClean="0"/>
              <a:t/>
            </a:r>
            <a:br>
              <a:rPr lang="de-AT" dirty="0" smtClean="0"/>
            </a:br>
            <a:r>
              <a:rPr lang="de-AT" dirty="0" smtClean="0"/>
              <a:t>unterscheiden?</a:t>
            </a:r>
            <a:endParaRPr lang="de-AT" dirty="0"/>
          </a:p>
        </p:txBody>
      </p:sp>
    </p:spTree>
    <p:extLst>
      <p:ext uri="{BB962C8B-B14F-4D97-AF65-F5344CB8AC3E}">
        <p14:creationId xmlns:p14="http://schemas.microsoft.com/office/powerpoint/2010/main" val="3745365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5</a:t>
            </a:fld>
            <a:endParaRPr lang="de-AT" dirty="0"/>
          </a:p>
        </p:txBody>
      </p:sp>
      <p:sp>
        <p:nvSpPr>
          <p:cNvPr id="10" name="Textfeld 9"/>
          <p:cNvSpPr txBox="1"/>
          <p:nvPr/>
        </p:nvSpPr>
        <p:spPr>
          <a:xfrm>
            <a:off x="0" y="4900131"/>
            <a:ext cx="2246128" cy="246221"/>
          </a:xfrm>
          <a:prstGeom prst="rect">
            <a:avLst/>
          </a:prstGeom>
          <a:noFill/>
        </p:spPr>
        <p:txBody>
          <a:bodyPr wrap="none" rtlCol="0">
            <a:spAutoFit/>
          </a:bodyPr>
          <a:lstStyle/>
          <a:p>
            <a:r>
              <a:rPr lang="de-AT" sz="1000" dirty="0" err="1"/>
              <a:t>Piktogrammquelle</a:t>
            </a:r>
            <a:r>
              <a:rPr lang="de-AT" sz="1000" dirty="0"/>
              <a:t>: </a:t>
            </a:r>
            <a:r>
              <a:rPr lang="de-AT" sz="1000" dirty="0">
                <a:hlinkClick r:id="rId3"/>
              </a:rPr>
              <a:t>https://icons8.com/</a:t>
            </a:r>
            <a:endParaRPr lang="de-AT" sz="1000" dirty="0"/>
          </a:p>
        </p:txBody>
      </p:sp>
      <p:sp>
        <p:nvSpPr>
          <p:cNvPr id="6" name="Ellipse 5"/>
          <p:cNvSpPr/>
          <p:nvPr/>
        </p:nvSpPr>
        <p:spPr>
          <a:xfrm>
            <a:off x="7798525" y="500400"/>
            <a:ext cx="720000" cy="72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sp>
        <p:nvSpPr>
          <p:cNvPr id="7" name="Rechteck 6"/>
          <p:cNvSpPr/>
          <p:nvPr/>
        </p:nvSpPr>
        <p:spPr>
          <a:xfrm>
            <a:off x="7924525" y="626400"/>
            <a:ext cx="468000" cy="468000"/>
          </a:xfrm>
          <a:prstGeom prst="rect">
            <a:avLst/>
          </a:prstGeom>
          <a:blipFill rotWithShape="1">
            <a:blip r:embed="rId4"/>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aphicFrame>
        <p:nvGraphicFramePr>
          <p:cNvPr id="8" name="Tabelle 7" descr="Die Tabelle listet konkrete Beispiele für räumliche Maßnahmen auf. " title="Beispiele für räumliche Maßnahmen"/>
          <p:cNvGraphicFramePr>
            <a:graphicFrameLocks noGrp="1"/>
          </p:cNvGraphicFramePr>
          <p:nvPr>
            <p:extLst>
              <p:ext uri="{D42A27DB-BD31-4B8C-83A1-F6EECF244321}">
                <p14:modId xmlns:p14="http://schemas.microsoft.com/office/powerpoint/2010/main" val="986217755"/>
              </p:ext>
            </p:extLst>
          </p:nvPr>
        </p:nvGraphicFramePr>
        <p:xfrm>
          <a:off x="451507" y="3285068"/>
          <a:ext cx="8067018" cy="1735456"/>
        </p:xfrm>
        <a:graphic>
          <a:graphicData uri="http://schemas.openxmlformats.org/drawingml/2006/table">
            <a:tbl>
              <a:tblPr firstRow="1" bandRow="1">
                <a:tableStyleId>{2D5ABB26-0587-4C30-8999-92F81FD0307C}</a:tableStyleId>
              </a:tblPr>
              <a:tblGrid>
                <a:gridCol w="1133453">
                  <a:extLst>
                    <a:ext uri="{9D8B030D-6E8A-4147-A177-3AD203B41FA5}">
                      <a16:colId xmlns:a16="http://schemas.microsoft.com/office/drawing/2014/main" val="2698484440"/>
                    </a:ext>
                  </a:extLst>
                </a:gridCol>
                <a:gridCol w="6933565">
                  <a:extLst>
                    <a:ext uri="{9D8B030D-6E8A-4147-A177-3AD203B41FA5}">
                      <a16:colId xmlns:a16="http://schemas.microsoft.com/office/drawing/2014/main" val="2764229107"/>
                    </a:ext>
                  </a:extLst>
                </a:gridCol>
              </a:tblGrid>
              <a:tr h="1735456">
                <a:tc>
                  <a:txBody>
                    <a:bodyPr/>
                    <a:lstStyle/>
                    <a:p>
                      <a:pPr marL="0" indent="0">
                        <a:lnSpc>
                          <a:spcPct val="110000"/>
                        </a:lnSpc>
                        <a:spcAft>
                          <a:spcPts val="600"/>
                        </a:spcAft>
                        <a:buClr>
                          <a:schemeClr val="tx2"/>
                        </a:buClr>
                        <a:buFont typeface="Arial" panose="020B0604020202020204" pitchFamily="34" charset="0"/>
                        <a:buNone/>
                      </a:pPr>
                      <a:r>
                        <a:rPr lang="de-AT" sz="1800" b="1" kern="1200" dirty="0" smtClean="0">
                          <a:solidFill>
                            <a:schemeClr val="bg1">
                              <a:lumMod val="10000"/>
                            </a:schemeClr>
                          </a:solidFill>
                          <a:latin typeface="Calibri" panose="020F0502020204030204" pitchFamily="34" charset="0"/>
                          <a:ea typeface="+mn-ea"/>
                          <a:cs typeface="Calibri" panose="020F0502020204030204" pitchFamily="34" charset="0"/>
                        </a:rPr>
                        <a:t>Beispiele:</a:t>
                      </a:r>
                    </a:p>
                    <a:p>
                      <a:pPr marL="0" indent="0">
                        <a:lnSpc>
                          <a:spcPct val="110000"/>
                        </a:lnSpc>
                        <a:spcAft>
                          <a:spcPts val="600"/>
                        </a:spcAft>
                        <a:buClr>
                          <a:schemeClr val="tx2"/>
                        </a:buClr>
                        <a:buFont typeface="Arial" panose="020B0604020202020204" pitchFamily="34" charset="0"/>
                        <a:buNone/>
                      </a:pPr>
                      <a:endParaRPr lang="de-AT" sz="1000" b="1" kern="1200" dirty="0" smtClean="0">
                        <a:solidFill>
                          <a:schemeClr val="bg1">
                            <a:lumMod val="10000"/>
                          </a:schemeClr>
                        </a:solidFill>
                        <a:latin typeface="Calibri" panose="020F0502020204030204" pitchFamily="34" charset="0"/>
                        <a:ea typeface="+mn-ea"/>
                        <a:cs typeface="Calibri" panose="020F0502020204030204" pitchFamily="34" charset="0"/>
                      </a:endParaRPr>
                    </a:p>
                    <a:p>
                      <a:pPr marL="0" indent="0">
                        <a:lnSpc>
                          <a:spcPct val="110000"/>
                        </a:lnSpc>
                        <a:spcAft>
                          <a:spcPts val="600"/>
                        </a:spcAft>
                        <a:buClr>
                          <a:schemeClr val="tx2"/>
                        </a:buClr>
                        <a:buFont typeface="Arial" panose="020B0604020202020204" pitchFamily="34" charset="0"/>
                        <a:buNone/>
                      </a:pPr>
                      <a:endParaRPr lang="de-AT" sz="1000" b="1" kern="1200" dirty="0" smtClean="0">
                        <a:solidFill>
                          <a:schemeClr val="bg1">
                            <a:lumMod val="10000"/>
                          </a:schemeClr>
                        </a:solidFill>
                        <a:latin typeface="Calibri" panose="020F0502020204030204" pitchFamily="34" charset="0"/>
                        <a:ea typeface="+mn-ea"/>
                        <a:cs typeface="Calibri" panose="020F0502020204030204" pitchFamily="34" charset="0"/>
                      </a:endParaRPr>
                    </a:p>
                    <a:p>
                      <a:pPr marL="0" indent="0">
                        <a:lnSpc>
                          <a:spcPct val="110000"/>
                        </a:lnSpc>
                        <a:spcAft>
                          <a:spcPts val="600"/>
                        </a:spcAft>
                        <a:buClr>
                          <a:schemeClr val="tx2"/>
                        </a:buClr>
                        <a:buFont typeface="Arial" panose="020B0604020202020204" pitchFamily="34" charset="0"/>
                        <a:buNone/>
                      </a:pPr>
                      <a:endParaRPr lang="de-AT" sz="1800" b="1" kern="1200" dirty="0">
                        <a:solidFill>
                          <a:schemeClr val="bg1">
                            <a:lumMod val="10000"/>
                          </a:schemeClr>
                        </a:solidFill>
                        <a:latin typeface="Calibri" panose="020F0502020204030204" pitchFamily="34" charset="0"/>
                        <a:ea typeface="+mn-ea"/>
                        <a:cs typeface="Calibri" panose="020F0502020204030204" pitchFamily="34" charset="0"/>
                      </a:endParaRPr>
                    </a:p>
                  </a:txBody>
                  <a:tcPr/>
                </a:tc>
                <a:tc>
                  <a:txBody>
                    <a:bodyPr/>
                    <a:lstStyle/>
                    <a:p>
                      <a:pPr marL="285750" indent="-285750">
                        <a:lnSpc>
                          <a:spcPct val="110000"/>
                        </a:lnSpc>
                        <a:spcAft>
                          <a:spcPts val="600"/>
                        </a:spcAft>
                        <a:buClr>
                          <a:schemeClr val="tx2"/>
                        </a:buClr>
                        <a:buFont typeface="Arial" panose="020B0604020202020204" pitchFamily="34" charset="0"/>
                        <a:buChar char="•"/>
                      </a:pPr>
                      <a:r>
                        <a:rPr lang="de-AT" dirty="0" smtClean="0"/>
                        <a:t>Individuell adaptierte Arbeitsplätze </a:t>
                      </a:r>
                    </a:p>
                    <a:p>
                      <a:pPr marL="285750" indent="-285750">
                        <a:lnSpc>
                          <a:spcPct val="110000"/>
                        </a:lnSpc>
                        <a:spcAft>
                          <a:spcPts val="600"/>
                        </a:spcAft>
                        <a:buClr>
                          <a:schemeClr val="tx2"/>
                        </a:buClr>
                        <a:buFont typeface="Arial" panose="020B0604020202020204" pitchFamily="34" charset="0"/>
                        <a:buChar char="•"/>
                      </a:pPr>
                      <a:r>
                        <a:rPr lang="de-AT" dirty="0" smtClean="0"/>
                        <a:t>Rückzugsmöglichkeiten,</a:t>
                      </a:r>
                      <a:r>
                        <a:rPr lang="de-AT" baseline="0" dirty="0" smtClean="0"/>
                        <a:t> ruhiger oder separater Raum </a:t>
                      </a:r>
                    </a:p>
                    <a:p>
                      <a:pPr marL="285750" indent="-285750">
                        <a:lnSpc>
                          <a:spcPct val="110000"/>
                        </a:lnSpc>
                        <a:spcAft>
                          <a:spcPts val="600"/>
                        </a:spcAft>
                        <a:buClr>
                          <a:schemeClr val="tx2"/>
                        </a:buClr>
                        <a:buFont typeface="Arial" panose="020B0604020202020204" pitchFamily="34" charset="0"/>
                        <a:buChar char="•"/>
                      </a:pPr>
                      <a:r>
                        <a:rPr lang="de-AT" dirty="0" smtClean="0"/>
                        <a:t>Barrierefreie Zugänge </a:t>
                      </a:r>
                    </a:p>
                    <a:p>
                      <a:pPr marL="285750" indent="-285750">
                        <a:lnSpc>
                          <a:spcPct val="110000"/>
                        </a:lnSpc>
                        <a:spcAft>
                          <a:spcPts val="600"/>
                        </a:spcAft>
                        <a:buClr>
                          <a:schemeClr val="tx2"/>
                        </a:buClr>
                        <a:buFont typeface="Arial" panose="020B0604020202020204" pitchFamily="34" charset="0"/>
                        <a:buChar char="•"/>
                      </a:pPr>
                      <a:r>
                        <a:rPr lang="de-AT" dirty="0" smtClean="0"/>
                        <a:t>Organisierte, minimalistische</a:t>
                      </a:r>
                      <a:r>
                        <a:rPr lang="de-AT" baseline="0" dirty="0" smtClean="0"/>
                        <a:t> Raumgestaltung</a:t>
                      </a:r>
                    </a:p>
                  </a:txBody>
                  <a:tcPr/>
                </a:tc>
                <a:extLst>
                  <a:ext uri="{0D108BD9-81ED-4DB2-BD59-A6C34878D82A}">
                    <a16:rowId xmlns:a16="http://schemas.microsoft.com/office/drawing/2014/main" val="3051195225"/>
                  </a:ext>
                </a:extLst>
              </a:tr>
            </a:tbl>
          </a:graphicData>
        </a:graphic>
      </p:graphicFrame>
      <p:sp>
        <p:nvSpPr>
          <p:cNvPr id="3" name="Textplatzhalter 2"/>
          <p:cNvSpPr>
            <a:spLocks noGrp="1"/>
          </p:cNvSpPr>
          <p:nvPr>
            <p:ph type="body" sz="quarter" idx="12"/>
          </p:nvPr>
        </p:nvSpPr>
        <p:spPr/>
        <p:txBody>
          <a:bodyPr/>
          <a:lstStyle/>
          <a:p>
            <a:pPr marL="0" indent="0">
              <a:spcAft>
                <a:spcPts val="600"/>
              </a:spcAft>
              <a:buNone/>
            </a:pPr>
            <a:r>
              <a:rPr lang="de-AT" b="1" dirty="0" smtClean="0"/>
              <a:t>Unterrichts- und Prüfungssituationen sind so gestaltet, dass Schülerinnen und Schüler mit Behinderungen entsprechend ihren Voraussetzungen und Bedarfen … </a:t>
            </a:r>
          </a:p>
          <a:p>
            <a:pPr>
              <a:spcAft>
                <a:spcPts val="600"/>
              </a:spcAft>
              <a:buFont typeface="Calibri" panose="020F0502020204030204" pitchFamily="34" charset="0"/>
              <a:buChar char="…"/>
            </a:pPr>
            <a:r>
              <a:rPr lang="de-AT" dirty="0" smtClean="0"/>
              <a:t>mit größtmöglicher Autonomie agieren und lernen können. </a:t>
            </a:r>
          </a:p>
          <a:p>
            <a:pPr>
              <a:spcAft>
                <a:spcPts val="600"/>
              </a:spcAft>
              <a:buFont typeface="Calibri" panose="020F0502020204030204" pitchFamily="34" charset="0"/>
              <a:buChar char="…"/>
            </a:pPr>
            <a:r>
              <a:rPr lang="de-AT" dirty="0" smtClean="0"/>
              <a:t>selbständig </a:t>
            </a:r>
            <a:r>
              <a:rPr lang="de-AT" dirty="0"/>
              <a:t>auf alle Hilfsmittel, Materialien und Räume </a:t>
            </a:r>
            <a:r>
              <a:rPr lang="de-AT" dirty="0" smtClean="0"/>
              <a:t>zugreifen können.</a:t>
            </a:r>
          </a:p>
          <a:p>
            <a:pPr>
              <a:spcAft>
                <a:spcPts val="600"/>
              </a:spcAft>
              <a:buFont typeface="Calibri" panose="020F0502020204030204" pitchFamily="34" charset="0"/>
              <a:buChar char="…"/>
            </a:pPr>
            <a:r>
              <a:rPr lang="de-AT" dirty="0" smtClean="0"/>
              <a:t>in ihrer Mobilität oder Konzentration nicht behindert werden.</a:t>
            </a:r>
          </a:p>
        </p:txBody>
      </p:sp>
      <p:sp>
        <p:nvSpPr>
          <p:cNvPr id="2" name="Titel 1"/>
          <p:cNvSpPr>
            <a:spLocks noGrp="1"/>
          </p:cNvSpPr>
          <p:nvPr>
            <p:ph type="title"/>
          </p:nvPr>
        </p:nvSpPr>
        <p:spPr/>
        <p:txBody>
          <a:bodyPr/>
          <a:lstStyle/>
          <a:p>
            <a:r>
              <a:rPr lang="de-AT" dirty="0" smtClean="0"/>
              <a:t>Räumliche Maßnahmen</a:t>
            </a:r>
            <a:endParaRPr lang="de-AT" dirty="0"/>
          </a:p>
        </p:txBody>
      </p:sp>
    </p:spTree>
    <p:extLst>
      <p:ext uri="{BB962C8B-B14F-4D97-AF65-F5344CB8AC3E}">
        <p14:creationId xmlns:p14="http://schemas.microsoft.com/office/powerpoint/2010/main" val="1757282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6</a:t>
            </a:fld>
            <a:endParaRPr lang="de-AT" dirty="0"/>
          </a:p>
        </p:txBody>
      </p:sp>
      <p:sp>
        <p:nvSpPr>
          <p:cNvPr id="10" name="Textfeld 9"/>
          <p:cNvSpPr txBox="1"/>
          <p:nvPr/>
        </p:nvSpPr>
        <p:spPr>
          <a:xfrm>
            <a:off x="0" y="4900131"/>
            <a:ext cx="2246128" cy="246221"/>
          </a:xfrm>
          <a:prstGeom prst="rect">
            <a:avLst/>
          </a:prstGeom>
          <a:noFill/>
        </p:spPr>
        <p:txBody>
          <a:bodyPr wrap="none" rtlCol="0">
            <a:spAutoFit/>
          </a:bodyPr>
          <a:lstStyle/>
          <a:p>
            <a:r>
              <a:rPr lang="de-AT" sz="1000" dirty="0" err="1"/>
              <a:t>Piktogrammquelle</a:t>
            </a:r>
            <a:r>
              <a:rPr lang="de-AT" sz="1000" dirty="0"/>
              <a:t>: </a:t>
            </a:r>
            <a:r>
              <a:rPr lang="de-AT" sz="1000" dirty="0">
                <a:hlinkClick r:id="rId3"/>
              </a:rPr>
              <a:t>https://icons8.com</a:t>
            </a:r>
            <a:r>
              <a:rPr lang="de-AT" sz="1000" dirty="0" smtClean="0">
                <a:hlinkClick r:id="rId3"/>
              </a:rPr>
              <a:t>/</a:t>
            </a:r>
            <a:endParaRPr lang="de-AT" sz="1000" dirty="0"/>
          </a:p>
        </p:txBody>
      </p:sp>
      <p:sp>
        <p:nvSpPr>
          <p:cNvPr id="6" name="Ellipse 5"/>
          <p:cNvSpPr/>
          <p:nvPr/>
        </p:nvSpPr>
        <p:spPr>
          <a:xfrm>
            <a:off x="7798525" y="500400"/>
            <a:ext cx="720000" cy="72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sp>
        <p:nvSpPr>
          <p:cNvPr id="9" name="Rechteck 8"/>
          <p:cNvSpPr/>
          <p:nvPr/>
        </p:nvSpPr>
        <p:spPr>
          <a:xfrm>
            <a:off x="7888525" y="590400"/>
            <a:ext cx="540000" cy="540000"/>
          </a:xfrm>
          <a:prstGeom prst="rect">
            <a:avLst/>
          </a:prstGeom>
          <a:blipFill rotWithShape="1">
            <a:blip r:embed="rId4"/>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aphicFrame>
        <p:nvGraphicFramePr>
          <p:cNvPr id="8" name="Tabelle 7" descr="Die Tabelle listet konkrete Beispiele für zeitliche Maßnahmen auf. " title="Beispiele für zeitliche Maßnahmen"/>
          <p:cNvGraphicFramePr>
            <a:graphicFrameLocks noGrp="1"/>
          </p:cNvGraphicFramePr>
          <p:nvPr>
            <p:extLst>
              <p:ext uri="{D42A27DB-BD31-4B8C-83A1-F6EECF244321}">
                <p14:modId xmlns:p14="http://schemas.microsoft.com/office/powerpoint/2010/main" val="3916239446"/>
              </p:ext>
            </p:extLst>
          </p:nvPr>
        </p:nvGraphicFramePr>
        <p:xfrm>
          <a:off x="451507" y="3149600"/>
          <a:ext cx="8067018" cy="1828800"/>
        </p:xfrm>
        <a:graphic>
          <a:graphicData uri="http://schemas.openxmlformats.org/drawingml/2006/table">
            <a:tbl>
              <a:tblPr firstRow="1" bandRow="1">
                <a:tableStyleId>{2D5ABB26-0587-4C30-8999-92F81FD0307C}</a:tableStyleId>
              </a:tblPr>
              <a:tblGrid>
                <a:gridCol w="1133453">
                  <a:extLst>
                    <a:ext uri="{9D8B030D-6E8A-4147-A177-3AD203B41FA5}">
                      <a16:colId xmlns:a16="http://schemas.microsoft.com/office/drawing/2014/main" val="2698484440"/>
                    </a:ext>
                  </a:extLst>
                </a:gridCol>
                <a:gridCol w="6933565">
                  <a:extLst>
                    <a:ext uri="{9D8B030D-6E8A-4147-A177-3AD203B41FA5}">
                      <a16:colId xmlns:a16="http://schemas.microsoft.com/office/drawing/2014/main" val="2764229107"/>
                    </a:ext>
                  </a:extLst>
                </a:gridCol>
              </a:tblGrid>
              <a:tr h="1151630">
                <a:tc>
                  <a:txBody>
                    <a:bodyPr/>
                    <a:lstStyle/>
                    <a:p>
                      <a:pPr marL="0" indent="0">
                        <a:lnSpc>
                          <a:spcPct val="110000"/>
                        </a:lnSpc>
                        <a:spcAft>
                          <a:spcPts val="600"/>
                        </a:spcAft>
                        <a:buClr>
                          <a:schemeClr val="tx2"/>
                        </a:buClr>
                        <a:buFont typeface="Arial" panose="020B0604020202020204" pitchFamily="34" charset="0"/>
                        <a:buNone/>
                      </a:pPr>
                      <a:r>
                        <a:rPr lang="de-AT" sz="1800" b="1" kern="1200" dirty="0" smtClean="0">
                          <a:solidFill>
                            <a:schemeClr val="bg1">
                              <a:lumMod val="10000"/>
                            </a:schemeClr>
                          </a:solidFill>
                          <a:latin typeface="Calibri" panose="020F0502020204030204" pitchFamily="34" charset="0"/>
                          <a:ea typeface="+mn-ea"/>
                          <a:cs typeface="Calibri" panose="020F0502020204030204" pitchFamily="34" charset="0"/>
                        </a:rPr>
                        <a:t>Beispiele:</a:t>
                      </a:r>
                      <a:endParaRPr lang="de-AT" sz="1800" b="1" kern="1200" dirty="0">
                        <a:solidFill>
                          <a:schemeClr val="bg1">
                            <a:lumMod val="10000"/>
                          </a:schemeClr>
                        </a:solidFill>
                        <a:latin typeface="Calibri" panose="020F0502020204030204" pitchFamily="34" charset="0"/>
                        <a:ea typeface="+mn-ea"/>
                        <a:cs typeface="Calibri" panose="020F0502020204030204" pitchFamily="34" charset="0"/>
                      </a:endParaRPr>
                    </a:p>
                  </a:txBody>
                  <a:tcPr/>
                </a:tc>
                <a:tc>
                  <a:txBody>
                    <a:bodyPr/>
                    <a:lstStyle/>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Gewährung von Entspannungs- und Rückzugsphasen</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Flexible Pausenregelungen</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Individuelle Zeitzugaben </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Berücksichtigung</a:t>
                      </a:r>
                      <a:r>
                        <a:rPr lang="de-AT" sz="1800" kern="1200" baseline="0" dirty="0" smtClean="0">
                          <a:solidFill>
                            <a:schemeClr val="tx1"/>
                          </a:solidFill>
                          <a:latin typeface="+mn-lt"/>
                          <a:ea typeface="+mn-ea"/>
                          <a:cs typeface="+mn-cs"/>
                        </a:rPr>
                        <a:t> eines höheren Zeitbedarfs bei alltäglichen Tätigkeiten</a:t>
                      </a:r>
                      <a:endParaRPr lang="de-AT" sz="1800" kern="1200" dirty="0" smtClean="0">
                        <a:solidFill>
                          <a:schemeClr val="tx1"/>
                        </a:solidFill>
                        <a:latin typeface="+mn-lt"/>
                        <a:ea typeface="+mn-ea"/>
                        <a:cs typeface="+mn-cs"/>
                      </a:endParaRPr>
                    </a:p>
                  </a:txBody>
                  <a:tcPr/>
                </a:tc>
                <a:extLst>
                  <a:ext uri="{0D108BD9-81ED-4DB2-BD59-A6C34878D82A}">
                    <a16:rowId xmlns:a16="http://schemas.microsoft.com/office/drawing/2014/main" val="3051195225"/>
                  </a:ext>
                </a:extLst>
              </a:tr>
            </a:tbl>
          </a:graphicData>
        </a:graphic>
      </p:graphicFrame>
      <p:sp>
        <p:nvSpPr>
          <p:cNvPr id="3" name="Textplatzhalter 2"/>
          <p:cNvSpPr>
            <a:spLocks noGrp="1"/>
          </p:cNvSpPr>
          <p:nvPr>
            <p:ph type="body" sz="quarter" idx="12"/>
          </p:nvPr>
        </p:nvSpPr>
        <p:spPr/>
        <p:txBody>
          <a:bodyPr/>
          <a:lstStyle/>
          <a:p>
            <a:pPr marL="0" indent="0">
              <a:spcAft>
                <a:spcPts val="600"/>
              </a:spcAft>
              <a:buNone/>
            </a:pPr>
            <a:r>
              <a:rPr lang="de-AT" b="1" dirty="0" smtClean="0"/>
              <a:t>Unterrichts- und Prüfungssituationen sind so gestaltet, dass </a:t>
            </a:r>
            <a:r>
              <a:rPr lang="de-AT" b="1" dirty="0"/>
              <a:t>Schülerinnen und Schüler mit Behinderungen </a:t>
            </a:r>
            <a:r>
              <a:rPr lang="de-AT" b="1" dirty="0" smtClean="0"/>
              <a:t>entsprechend ihren Voraussetzungen und Bedarfen… </a:t>
            </a:r>
          </a:p>
          <a:p>
            <a:pPr>
              <a:spcAft>
                <a:spcPts val="600"/>
              </a:spcAft>
              <a:buFont typeface="Calibri" panose="020F0502020204030204" pitchFamily="34" charset="0"/>
              <a:buChar char="…"/>
            </a:pPr>
            <a:r>
              <a:rPr lang="de-AT" dirty="0" smtClean="0"/>
              <a:t>ausreichend Zeit haben, Tätigkeiten und Aufgabenstellungen eigenständig zu bewältigen. </a:t>
            </a:r>
          </a:p>
          <a:p>
            <a:pPr>
              <a:spcAft>
                <a:spcPts val="600"/>
              </a:spcAft>
              <a:buFont typeface="Calibri" panose="020F0502020204030204" pitchFamily="34" charset="0"/>
              <a:buChar char="…"/>
            </a:pPr>
            <a:r>
              <a:rPr lang="de-AT" dirty="0" smtClean="0"/>
              <a:t>Arbeits- und Entspannungsphasen individuell gestalten können. </a:t>
            </a:r>
          </a:p>
        </p:txBody>
      </p:sp>
      <p:sp>
        <p:nvSpPr>
          <p:cNvPr id="2" name="Titel 1"/>
          <p:cNvSpPr>
            <a:spLocks noGrp="1"/>
          </p:cNvSpPr>
          <p:nvPr>
            <p:ph type="title"/>
          </p:nvPr>
        </p:nvSpPr>
        <p:spPr/>
        <p:txBody>
          <a:bodyPr/>
          <a:lstStyle/>
          <a:p>
            <a:r>
              <a:rPr lang="de-AT" dirty="0" smtClean="0"/>
              <a:t>Zeitliche Maßnahmen</a:t>
            </a:r>
            <a:endParaRPr lang="de-AT" dirty="0"/>
          </a:p>
        </p:txBody>
      </p:sp>
    </p:spTree>
    <p:extLst>
      <p:ext uri="{BB962C8B-B14F-4D97-AF65-F5344CB8AC3E}">
        <p14:creationId xmlns:p14="http://schemas.microsoft.com/office/powerpoint/2010/main" val="1468243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7</a:t>
            </a:fld>
            <a:endParaRPr lang="de-AT" dirty="0"/>
          </a:p>
        </p:txBody>
      </p:sp>
      <p:sp>
        <p:nvSpPr>
          <p:cNvPr id="11" name="Textfeld 10"/>
          <p:cNvSpPr txBox="1"/>
          <p:nvPr/>
        </p:nvSpPr>
        <p:spPr>
          <a:xfrm>
            <a:off x="0" y="4900131"/>
            <a:ext cx="1257075" cy="246221"/>
          </a:xfrm>
          <a:prstGeom prst="rect">
            <a:avLst/>
          </a:prstGeom>
          <a:noFill/>
        </p:spPr>
        <p:txBody>
          <a:bodyPr wrap="none" rtlCol="0">
            <a:spAutoFit/>
          </a:bodyPr>
          <a:lstStyle/>
          <a:p>
            <a:r>
              <a:rPr lang="de-AT" sz="1000">
                <a:hlinkClick r:id="rId3"/>
              </a:rPr>
              <a:t>https://icons8.com/</a:t>
            </a:r>
            <a:r>
              <a:rPr lang="de-AT" sz="1000"/>
              <a:t> </a:t>
            </a:r>
            <a:endParaRPr lang="de-AT" sz="1000" dirty="0"/>
          </a:p>
        </p:txBody>
      </p:sp>
      <p:sp>
        <p:nvSpPr>
          <p:cNvPr id="6" name="Ellipse 5"/>
          <p:cNvSpPr/>
          <p:nvPr/>
        </p:nvSpPr>
        <p:spPr>
          <a:xfrm>
            <a:off x="7798525" y="500400"/>
            <a:ext cx="720000" cy="72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pic>
        <p:nvPicPr>
          <p:cNvPr id="10" name="Grafik 9"/>
          <p:cNvPicPr>
            <a:picLocks noChangeAspect="1"/>
          </p:cNvPicPr>
          <p:nvPr/>
        </p:nvPicPr>
        <p:blipFill>
          <a:blip r:embed="rId4"/>
          <a:stretch>
            <a:fillRect/>
          </a:stretch>
        </p:blipFill>
        <p:spPr>
          <a:xfrm>
            <a:off x="7888525" y="590400"/>
            <a:ext cx="540000" cy="540000"/>
          </a:xfrm>
          <a:prstGeom prst="rect">
            <a:avLst/>
          </a:prstGeom>
          <a:ln>
            <a:noFill/>
          </a:ln>
        </p:spPr>
      </p:pic>
      <p:graphicFrame>
        <p:nvGraphicFramePr>
          <p:cNvPr id="8" name="Tabelle 7" descr="Die Tabelle listet konkrete Beispiele für didaktisch-methodische Maßnahmen auf. " title="Beispiele für didaktisch-methodische Maßnahmen"/>
          <p:cNvGraphicFramePr>
            <a:graphicFrameLocks noGrp="1"/>
          </p:cNvGraphicFramePr>
          <p:nvPr>
            <p:extLst>
              <p:ext uri="{D42A27DB-BD31-4B8C-83A1-F6EECF244321}">
                <p14:modId xmlns:p14="http://schemas.microsoft.com/office/powerpoint/2010/main" val="1637444017"/>
              </p:ext>
            </p:extLst>
          </p:nvPr>
        </p:nvGraphicFramePr>
        <p:xfrm>
          <a:off x="451507" y="3359398"/>
          <a:ext cx="8067018" cy="1527048"/>
        </p:xfrm>
        <a:graphic>
          <a:graphicData uri="http://schemas.openxmlformats.org/drawingml/2006/table">
            <a:tbl>
              <a:tblPr firstRow="1" bandRow="1">
                <a:tableStyleId>{2D5ABB26-0587-4C30-8999-92F81FD0307C}</a:tableStyleId>
              </a:tblPr>
              <a:tblGrid>
                <a:gridCol w="1133453">
                  <a:extLst>
                    <a:ext uri="{9D8B030D-6E8A-4147-A177-3AD203B41FA5}">
                      <a16:colId xmlns:a16="http://schemas.microsoft.com/office/drawing/2014/main" val="2698484440"/>
                    </a:ext>
                  </a:extLst>
                </a:gridCol>
                <a:gridCol w="6933565">
                  <a:extLst>
                    <a:ext uri="{9D8B030D-6E8A-4147-A177-3AD203B41FA5}">
                      <a16:colId xmlns:a16="http://schemas.microsoft.com/office/drawing/2014/main" val="2764229107"/>
                    </a:ext>
                  </a:extLst>
                </a:gridCol>
              </a:tblGrid>
              <a:tr h="741477">
                <a:tc>
                  <a:txBody>
                    <a:bodyPr/>
                    <a:lstStyle/>
                    <a:p>
                      <a:pPr marL="0" indent="0">
                        <a:lnSpc>
                          <a:spcPct val="110000"/>
                        </a:lnSpc>
                        <a:spcAft>
                          <a:spcPts val="600"/>
                        </a:spcAft>
                        <a:buClr>
                          <a:schemeClr val="tx2"/>
                        </a:buClr>
                        <a:buFont typeface="Arial" panose="020B0604020202020204" pitchFamily="34" charset="0"/>
                        <a:buNone/>
                      </a:pPr>
                      <a:r>
                        <a:rPr lang="de-AT" sz="1800" b="1" kern="1200" dirty="0" smtClean="0">
                          <a:solidFill>
                            <a:schemeClr val="bg1">
                              <a:lumMod val="10000"/>
                            </a:schemeClr>
                          </a:solidFill>
                          <a:latin typeface="Calibri" panose="020F0502020204030204" pitchFamily="34" charset="0"/>
                          <a:ea typeface="+mn-ea"/>
                          <a:cs typeface="Calibri" panose="020F0502020204030204" pitchFamily="34" charset="0"/>
                        </a:rPr>
                        <a:t>Beispiele:</a:t>
                      </a:r>
                      <a:endParaRPr lang="de-AT" sz="1800" b="1" kern="1200" dirty="0">
                        <a:solidFill>
                          <a:schemeClr val="bg1">
                            <a:lumMod val="10000"/>
                          </a:schemeClr>
                        </a:solidFill>
                        <a:latin typeface="Calibri" panose="020F0502020204030204" pitchFamily="34" charset="0"/>
                        <a:ea typeface="+mn-ea"/>
                        <a:cs typeface="Calibri" panose="020F0502020204030204" pitchFamily="34" charset="0"/>
                      </a:endParaRPr>
                    </a:p>
                  </a:txBody>
                  <a:tcPr/>
                </a:tc>
                <a:tc>
                  <a:txBody>
                    <a:bodyPr/>
                    <a:lstStyle/>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Differenzierte Didaktik und Methodik </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Barrierefreie</a:t>
                      </a:r>
                      <a:r>
                        <a:rPr lang="de-AT" sz="1800" kern="1200" baseline="0" dirty="0" smtClean="0">
                          <a:solidFill>
                            <a:schemeClr val="tx1"/>
                          </a:solidFill>
                          <a:latin typeface="+mn-lt"/>
                          <a:ea typeface="+mn-ea"/>
                          <a:cs typeface="+mn-cs"/>
                        </a:rPr>
                        <a:t> Aufbereitung von Inhalten, Materialien und Aufgaben</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baseline="0" dirty="0" smtClean="0">
                          <a:solidFill>
                            <a:schemeClr val="tx1"/>
                          </a:solidFill>
                          <a:latin typeface="+mn-lt"/>
                          <a:ea typeface="+mn-ea"/>
                          <a:cs typeface="+mn-cs"/>
                        </a:rPr>
                        <a:t>Wahl des Prüfungssettings </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Differenzierte </a:t>
                      </a:r>
                      <a:r>
                        <a:rPr lang="de-AT" sz="1800" dirty="0" smtClean="0"/>
                        <a:t>Hausaufgaben</a:t>
                      </a:r>
                    </a:p>
                  </a:txBody>
                  <a:tcPr/>
                </a:tc>
                <a:extLst>
                  <a:ext uri="{0D108BD9-81ED-4DB2-BD59-A6C34878D82A}">
                    <a16:rowId xmlns:a16="http://schemas.microsoft.com/office/drawing/2014/main" val="3051195225"/>
                  </a:ext>
                </a:extLst>
              </a:tr>
            </a:tbl>
          </a:graphicData>
        </a:graphic>
      </p:graphicFrame>
      <p:sp>
        <p:nvSpPr>
          <p:cNvPr id="3" name="Textplatzhalter 2"/>
          <p:cNvSpPr>
            <a:spLocks noGrp="1"/>
          </p:cNvSpPr>
          <p:nvPr>
            <p:ph type="body" sz="quarter" idx="12"/>
          </p:nvPr>
        </p:nvSpPr>
        <p:spPr/>
        <p:txBody>
          <a:bodyPr/>
          <a:lstStyle/>
          <a:p>
            <a:pPr marL="0" indent="0">
              <a:spcAft>
                <a:spcPts val="600"/>
              </a:spcAft>
              <a:buNone/>
            </a:pPr>
            <a:r>
              <a:rPr lang="de-AT" b="1" dirty="0" smtClean="0"/>
              <a:t>Unterrichts- und Prüfungssituationen sind so gestaltet, dass Schülerinnen und Schüler mit Behinderungen entsprechend ihren Voraussetzungen und Bedarfen … </a:t>
            </a:r>
          </a:p>
          <a:p>
            <a:pPr>
              <a:spcAft>
                <a:spcPts val="600"/>
              </a:spcAft>
              <a:buFont typeface="Calibri" panose="020F0502020204030204" pitchFamily="34" charset="0"/>
              <a:buChar char="…"/>
            </a:pPr>
            <a:r>
              <a:rPr lang="de-AT" dirty="0"/>
              <a:t>Bildungsinhalte barrierefrei und auf ihre individuellen Lernvoraussetzungen abgestimmt eigenständig erfassen und bearbeiten können. </a:t>
            </a:r>
            <a:endParaRPr lang="de-AT" dirty="0" smtClean="0"/>
          </a:p>
          <a:p>
            <a:pPr>
              <a:spcAft>
                <a:spcPts val="600"/>
              </a:spcAft>
              <a:buFont typeface="Calibri" panose="020F0502020204030204" pitchFamily="34" charset="0"/>
              <a:buChar char="…"/>
            </a:pPr>
            <a:r>
              <a:rPr lang="de-AT" dirty="0" smtClean="0"/>
              <a:t>an </a:t>
            </a:r>
            <a:r>
              <a:rPr lang="de-AT" dirty="0"/>
              <a:t>allen Angeboten und Veranstaltungen im Rahmen des schulischen Alltags </a:t>
            </a:r>
            <a:r>
              <a:rPr lang="de-AT" dirty="0" smtClean="0"/>
              <a:t>teilhaben können. </a:t>
            </a:r>
            <a:endParaRPr lang="de-AT" dirty="0"/>
          </a:p>
          <a:p>
            <a:pPr>
              <a:spcAft>
                <a:spcPts val="600"/>
              </a:spcAft>
              <a:buFont typeface="Calibri" panose="020F0502020204030204" pitchFamily="34" charset="0"/>
              <a:buChar char="…"/>
            </a:pPr>
            <a:endParaRPr lang="de-AT" dirty="0" smtClean="0"/>
          </a:p>
        </p:txBody>
      </p:sp>
      <p:sp>
        <p:nvSpPr>
          <p:cNvPr id="2" name="Titel 1"/>
          <p:cNvSpPr>
            <a:spLocks noGrp="1"/>
          </p:cNvSpPr>
          <p:nvPr>
            <p:ph type="title"/>
          </p:nvPr>
        </p:nvSpPr>
        <p:spPr/>
        <p:txBody>
          <a:bodyPr/>
          <a:lstStyle/>
          <a:p>
            <a:r>
              <a:rPr lang="de-AT" dirty="0" smtClean="0"/>
              <a:t>Didaktisch-methodische Maßnahmen</a:t>
            </a:r>
            <a:endParaRPr lang="de-AT" dirty="0"/>
          </a:p>
        </p:txBody>
      </p:sp>
    </p:spTree>
    <p:extLst>
      <p:ext uri="{BB962C8B-B14F-4D97-AF65-F5344CB8AC3E}">
        <p14:creationId xmlns:p14="http://schemas.microsoft.com/office/powerpoint/2010/main" val="1562729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8</a:t>
            </a:fld>
            <a:endParaRPr lang="de-AT" dirty="0"/>
          </a:p>
        </p:txBody>
      </p:sp>
      <p:sp>
        <p:nvSpPr>
          <p:cNvPr id="12" name="Textfeld 11"/>
          <p:cNvSpPr txBox="1"/>
          <p:nvPr/>
        </p:nvSpPr>
        <p:spPr>
          <a:xfrm>
            <a:off x="0" y="4900131"/>
            <a:ext cx="1257075" cy="246221"/>
          </a:xfrm>
          <a:prstGeom prst="rect">
            <a:avLst/>
          </a:prstGeom>
          <a:noFill/>
        </p:spPr>
        <p:txBody>
          <a:bodyPr wrap="none" rtlCol="0">
            <a:spAutoFit/>
          </a:bodyPr>
          <a:lstStyle/>
          <a:p>
            <a:r>
              <a:rPr lang="de-AT" sz="1000">
                <a:hlinkClick r:id="rId3"/>
              </a:rPr>
              <a:t>https://icons8.com/</a:t>
            </a:r>
            <a:r>
              <a:rPr lang="de-AT" sz="1000"/>
              <a:t> </a:t>
            </a:r>
            <a:endParaRPr lang="de-AT" sz="1000" dirty="0"/>
          </a:p>
        </p:txBody>
      </p:sp>
      <p:sp>
        <p:nvSpPr>
          <p:cNvPr id="6" name="Ellipse 5"/>
          <p:cNvSpPr/>
          <p:nvPr/>
        </p:nvSpPr>
        <p:spPr>
          <a:xfrm>
            <a:off x="7798525" y="500400"/>
            <a:ext cx="720000" cy="72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sp>
        <p:nvSpPr>
          <p:cNvPr id="9" name="Rechteck 8"/>
          <p:cNvSpPr/>
          <p:nvPr/>
        </p:nvSpPr>
        <p:spPr>
          <a:xfrm>
            <a:off x="7924525" y="626400"/>
            <a:ext cx="468000" cy="468000"/>
          </a:xfrm>
          <a:prstGeom prst="rect">
            <a:avLst/>
          </a:prstGeom>
          <a:blipFill rotWithShape="1">
            <a:blip r:embed="rId4"/>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aphicFrame>
        <p:nvGraphicFramePr>
          <p:cNvPr id="8" name="Tabelle 7" descr="Die Tabelle listet konkrete Beispiele für technisch-mediale Maßnahmen auf. &#10;" title="Beispiele für technisch-mediale Maßnahmen"/>
          <p:cNvGraphicFramePr>
            <a:graphicFrameLocks noGrp="1"/>
          </p:cNvGraphicFramePr>
          <p:nvPr>
            <p:extLst>
              <p:ext uri="{D42A27DB-BD31-4B8C-83A1-F6EECF244321}">
                <p14:modId xmlns:p14="http://schemas.microsoft.com/office/powerpoint/2010/main" val="2276703673"/>
              </p:ext>
            </p:extLst>
          </p:nvPr>
        </p:nvGraphicFramePr>
        <p:xfrm>
          <a:off x="451507" y="3495040"/>
          <a:ext cx="8067018" cy="1149096"/>
        </p:xfrm>
        <a:graphic>
          <a:graphicData uri="http://schemas.openxmlformats.org/drawingml/2006/table">
            <a:tbl>
              <a:tblPr firstRow="1" bandRow="1">
                <a:tableStyleId>{2D5ABB26-0587-4C30-8999-92F81FD0307C}</a:tableStyleId>
              </a:tblPr>
              <a:tblGrid>
                <a:gridCol w="1133453">
                  <a:extLst>
                    <a:ext uri="{9D8B030D-6E8A-4147-A177-3AD203B41FA5}">
                      <a16:colId xmlns:a16="http://schemas.microsoft.com/office/drawing/2014/main" val="2698484440"/>
                    </a:ext>
                  </a:extLst>
                </a:gridCol>
                <a:gridCol w="6933565">
                  <a:extLst>
                    <a:ext uri="{9D8B030D-6E8A-4147-A177-3AD203B41FA5}">
                      <a16:colId xmlns:a16="http://schemas.microsoft.com/office/drawing/2014/main" val="2764229107"/>
                    </a:ext>
                  </a:extLst>
                </a:gridCol>
              </a:tblGrid>
              <a:tr h="795315">
                <a:tc>
                  <a:txBody>
                    <a:bodyPr/>
                    <a:lstStyle/>
                    <a:p>
                      <a:pPr marL="0" indent="0">
                        <a:lnSpc>
                          <a:spcPct val="110000"/>
                        </a:lnSpc>
                        <a:spcAft>
                          <a:spcPts val="600"/>
                        </a:spcAft>
                        <a:buClr>
                          <a:schemeClr val="tx2"/>
                        </a:buClr>
                        <a:buFont typeface="Arial" panose="020B0604020202020204" pitchFamily="34" charset="0"/>
                        <a:buNone/>
                      </a:pPr>
                      <a:r>
                        <a:rPr lang="de-AT" sz="1800" b="1" kern="1200" dirty="0" smtClean="0">
                          <a:solidFill>
                            <a:schemeClr val="bg1">
                              <a:lumMod val="10000"/>
                            </a:schemeClr>
                          </a:solidFill>
                          <a:latin typeface="Calibri" panose="020F0502020204030204" pitchFamily="34" charset="0"/>
                          <a:ea typeface="+mn-ea"/>
                          <a:cs typeface="Calibri" panose="020F0502020204030204" pitchFamily="34" charset="0"/>
                        </a:rPr>
                        <a:t>Beispiele:</a:t>
                      </a:r>
                      <a:endParaRPr lang="de-AT" sz="1800" b="1" kern="1200" dirty="0">
                        <a:solidFill>
                          <a:schemeClr val="bg1">
                            <a:lumMod val="10000"/>
                          </a:schemeClr>
                        </a:solidFill>
                        <a:latin typeface="Calibri" panose="020F0502020204030204" pitchFamily="34" charset="0"/>
                        <a:ea typeface="+mn-ea"/>
                        <a:cs typeface="Calibri" panose="020F0502020204030204" pitchFamily="34" charset="0"/>
                      </a:endParaRPr>
                    </a:p>
                  </a:txBody>
                  <a:tcPr/>
                </a:tc>
                <a:tc>
                  <a:txBody>
                    <a:bodyPr/>
                    <a:lstStyle/>
                    <a:p>
                      <a:pPr marL="285750" indent="-285750">
                        <a:lnSpc>
                          <a:spcPct val="110000"/>
                        </a:lnSpc>
                        <a:spcAft>
                          <a:spcPts val="600"/>
                        </a:spcAft>
                        <a:buClr>
                          <a:schemeClr val="tx2"/>
                        </a:buClr>
                        <a:buFont typeface="Arial" panose="020B0604020202020204" pitchFamily="34" charset="0"/>
                        <a:buChar char="•"/>
                      </a:pPr>
                      <a:r>
                        <a:rPr lang="de-AT" sz="1800" dirty="0" smtClean="0"/>
                        <a:t>Einsatz von spezieller Hard- und Software</a:t>
                      </a:r>
                      <a:r>
                        <a:rPr lang="de-AT" sz="1800" baseline="0" dirty="0" smtClean="0"/>
                        <a:t> </a:t>
                      </a:r>
                      <a:endParaRPr lang="de-AT" sz="1800" dirty="0" smtClean="0"/>
                    </a:p>
                    <a:p>
                      <a:pPr marL="285750" indent="-285750">
                        <a:lnSpc>
                          <a:spcPct val="110000"/>
                        </a:lnSpc>
                        <a:spcAft>
                          <a:spcPts val="600"/>
                        </a:spcAft>
                        <a:buClr>
                          <a:schemeClr val="tx2"/>
                        </a:buClr>
                        <a:buFont typeface="Arial" panose="020B0604020202020204" pitchFamily="34" charset="0"/>
                        <a:buChar char="•"/>
                      </a:pPr>
                      <a:r>
                        <a:rPr lang="de-AT" sz="1800" dirty="0" smtClean="0"/>
                        <a:t>Einsatz von digitalen Endgeräten</a:t>
                      </a:r>
                    </a:p>
                    <a:p>
                      <a:pPr marL="285750" indent="-285750">
                        <a:lnSpc>
                          <a:spcPct val="110000"/>
                        </a:lnSpc>
                        <a:spcAft>
                          <a:spcPts val="600"/>
                        </a:spcAft>
                        <a:buClr>
                          <a:schemeClr val="tx2"/>
                        </a:buClr>
                        <a:buFont typeface="Arial" panose="020B0604020202020204" pitchFamily="34" charset="0"/>
                        <a:buChar char="•"/>
                      </a:pPr>
                      <a:r>
                        <a:rPr lang="de-AT" sz="1800" baseline="0" dirty="0" smtClean="0"/>
                        <a:t>Einsatz von digitalen Medien</a:t>
                      </a:r>
                    </a:p>
                  </a:txBody>
                  <a:tcPr/>
                </a:tc>
                <a:extLst>
                  <a:ext uri="{0D108BD9-81ED-4DB2-BD59-A6C34878D82A}">
                    <a16:rowId xmlns:a16="http://schemas.microsoft.com/office/drawing/2014/main" val="3051195225"/>
                  </a:ext>
                </a:extLst>
              </a:tr>
            </a:tbl>
          </a:graphicData>
        </a:graphic>
      </p:graphicFrame>
      <p:sp>
        <p:nvSpPr>
          <p:cNvPr id="3" name="Textplatzhalter 2"/>
          <p:cNvSpPr>
            <a:spLocks noGrp="1"/>
          </p:cNvSpPr>
          <p:nvPr>
            <p:ph type="body" sz="quarter" idx="12"/>
          </p:nvPr>
        </p:nvSpPr>
        <p:spPr/>
        <p:txBody>
          <a:bodyPr/>
          <a:lstStyle/>
          <a:p>
            <a:pPr marL="0" indent="0">
              <a:spcAft>
                <a:spcPts val="600"/>
              </a:spcAft>
              <a:buNone/>
            </a:pPr>
            <a:r>
              <a:rPr lang="de-AT" b="1" dirty="0" smtClean="0"/>
              <a:t>Unterrichts- und Prüfungssituationen sind so gestaltet, dass </a:t>
            </a:r>
            <a:r>
              <a:rPr lang="de-AT" b="1" dirty="0"/>
              <a:t>Schülerinnen und Schüler mit Behinderungen entsprechend ihren Voraussetzungen und Bedarfen …</a:t>
            </a:r>
            <a:r>
              <a:rPr lang="de-AT" b="1" dirty="0" smtClean="0"/>
              <a:t> </a:t>
            </a:r>
          </a:p>
          <a:p>
            <a:pPr>
              <a:spcAft>
                <a:spcPts val="600"/>
              </a:spcAft>
              <a:buFont typeface="Calibri" panose="020F0502020204030204" pitchFamily="34" charset="0"/>
              <a:buChar char="…"/>
            </a:pPr>
            <a:r>
              <a:rPr lang="de-AT" dirty="0" smtClean="0"/>
              <a:t>passende </a:t>
            </a:r>
            <a:r>
              <a:rPr lang="de-AT" dirty="0"/>
              <a:t>technische und mediale Hilfsmittel zur Verfügung gestellt </a:t>
            </a:r>
            <a:r>
              <a:rPr lang="de-AT" dirty="0" smtClean="0"/>
              <a:t>bekommen, über deren Einsatz sie individuell entscheiden können. </a:t>
            </a:r>
          </a:p>
          <a:p>
            <a:pPr>
              <a:spcAft>
                <a:spcPts val="600"/>
              </a:spcAft>
              <a:buFont typeface="Calibri" panose="020F0502020204030204" pitchFamily="34" charset="0"/>
              <a:buChar char="…"/>
            </a:pPr>
            <a:r>
              <a:rPr lang="de-AT" dirty="0" smtClean="0"/>
              <a:t>beim Erlernen des Umgangs mit den Hilfsmitteln bzw. bei deren Nutzung individuelle Unterstützung erhalten. </a:t>
            </a:r>
            <a:endParaRPr lang="de-AT" dirty="0"/>
          </a:p>
        </p:txBody>
      </p:sp>
      <p:sp>
        <p:nvSpPr>
          <p:cNvPr id="2" name="Titel 1"/>
          <p:cNvSpPr>
            <a:spLocks noGrp="1"/>
          </p:cNvSpPr>
          <p:nvPr>
            <p:ph type="title"/>
          </p:nvPr>
        </p:nvSpPr>
        <p:spPr/>
        <p:txBody>
          <a:bodyPr/>
          <a:lstStyle/>
          <a:p>
            <a:r>
              <a:rPr lang="de-AT" dirty="0" smtClean="0"/>
              <a:t>Technisch-mediale Maßnahmen</a:t>
            </a:r>
            <a:endParaRPr lang="de-AT" dirty="0"/>
          </a:p>
        </p:txBody>
      </p:sp>
    </p:spTree>
    <p:extLst>
      <p:ext uri="{BB962C8B-B14F-4D97-AF65-F5344CB8AC3E}">
        <p14:creationId xmlns:p14="http://schemas.microsoft.com/office/powerpoint/2010/main" val="1817720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1206269C-C24E-4E80-9A4B-E7E19BB59A67}" type="slidenum">
              <a:rPr lang="de-AT" smtClean="0"/>
              <a:pPr/>
              <a:t>9</a:t>
            </a:fld>
            <a:endParaRPr lang="de-AT" dirty="0"/>
          </a:p>
        </p:txBody>
      </p:sp>
      <p:sp>
        <p:nvSpPr>
          <p:cNvPr id="11" name="Textfeld 10"/>
          <p:cNvSpPr txBox="1"/>
          <p:nvPr/>
        </p:nvSpPr>
        <p:spPr>
          <a:xfrm>
            <a:off x="0" y="4900131"/>
            <a:ext cx="1257075" cy="246221"/>
          </a:xfrm>
          <a:prstGeom prst="rect">
            <a:avLst/>
          </a:prstGeom>
          <a:noFill/>
        </p:spPr>
        <p:txBody>
          <a:bodyPr wrap="none" rtlCol="0">
            <a:spAutoFit/>
          </a:bodyPr>
          <a:lstStyle/>
          <a:p>
            <a:r>
              <a:rPr lang="de-AT" sz="1000">
                <a:hlinkClick r:id="rId3"/>
              </a:rPr>
              <a:t>https://icons8.com/</a:t>
            </a:r>
            <a:r>
              <a:rPr lang="de-AT" sz="1000"/>
              <a:t> </a:t>
            </a:r>
            <a:endParaRPr lang="de-AT" sz="1000" dirty="0"/>
          </a:p>
        </p:txBody>
      </p:sp>
      <p:sp>
        <p:nvSpPr>
          <p:cNvPr id="6" name="Ellipse 5"/>
          <p:cNvSpPr/>
          <p:nvPr/>
        </p:nvSpPr>
        <p:spPr>
          <a:xfrm>
            <a:off x="7798525" y="500400"/>
            <a:ext cx="720000" cy="720000"/>
          </a:xfrm>
          <a:prstGeom prst="ellipse">
            <a:avLst/>
          </a:prstGeom>
          <a:ln w="38100">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a:p>
        </p:txBody>
      </p:sp>
      <p:pic>
        <p:nvPicPr>
          <p:cNvPr id="9" name="Grafik 8"/>
          <p:cNvPicPr>
            <a:picLocks noChangeAspect="1"/>
          </p:cNvPicPr>
          <p:nvPr/>
        </p:nvPicPr>
        <p:blipFill>
          <a:blip r:embed="rId4"/>
          <a:stretch>
            <a:fillRect/>
          </a:stretch>
        </p:blipFill>
        <p:spPr>
          <a:xfrm rot="16200000">
            <a:off x="7888525" y="597360"/>
            <a:ext cx="540000" cy="540000"/>
          </a:xfrm>
          <a:prstGeom prst="rect">
            <a:avLst/>
          </a:prstGeom>
        </p:spPr>
      </p:pic>
      <p:graphicFrame>
        <p:nvGraphicFramePr>
          <p:cNvPr id="8" name="Tabelle 7" descr="Die Tabelle listet konkrete Beispiele für personelle Maßnahmen auf. " title="Beispiele für personelle Maßnahmen"/>
          <p:cNvGraphicFramePr>
            <a:graphicFrameLocks noGrp="1"/>
          </p:cNvGraphicFramePr>
          <p:nvPr>
            <p:extLst>
              <p:ext uri="{D42A27DB-BD31-4B8C-83A1-F6EECF244321}">
                <p14:modId xmlns:p14="http://schemas.microsoft.com/office/powerpoint/2010/main" val="3446364707"/>
              </p:ext>
            </p:extLst>
          </p:nvPr>
        </p:nvGraphicFramePr>
        <p:xfrm>
          <a:off x="451507" y="3467947"/>
          <a:ext cx="8067018" cy="1527048"/>
        </p:xfrm>
        <a:graphic>
          <a:graphicData uri="http://schemas.openxmlformats.org/drawingml/2006/table">
            <a:tbl>
              <a:tblPr firstRow="1" bandRow="1">
                <a:tableStyleId>{2D5ABB26-0587-4C30-8999-92F81FD0307C}</a:tableStyleId>
              </a:tblPr>
              <a:tblGrid>
                <a:gridCol w="1133453">
                  <a:extLst>
                    <a:ext uri="{9D8B030D-6E8A-4147-A177-3AD203B41FA5}">
                      <a16:colId xmlns:a16="http://schemas.microsoft.com/office/drawing/2014/main" val="2698484440"/>
                    </a:ext>
                  </a:extLst>
                </a:gridCol>
                <a:gridCol w="6933565">
                  <a:extLst>
                    <a:ext uri="{9D8B030D-6E8A-4147-A177-3AD203B41FA5}">
                      <a16:colId xmlns:a16="http://schemas.microsoft.com/office/drawing/2014/main" val="2764229107"/>
                    </a:ext>
                  </a:extLst>
                </a:gridCol>
              </a:tblGrid>
              <a:tr h="662595">
                <a:tc>
                  <a:txBody>
                    <a:bodyPr/>
                    <a:lstStyle/>
                    <a:p>
                      <a:pPr marL="0" indent="0">
                        <a:lnSpc>
                          <a:spcPct val="110000"/>
                        </a:lnSpc>
                        <a:spcAft>
                          <a:spcPts val="600"/>
                        </a:spcAft>
                        <a:buClr>
                          <a:schemeClr val="tx2"/>
                        </a:buClr>
                        <a:buFont typeface="Arial" panose="020B0604020202020204" pitchFamily="34" charset="0"/>
                        <a:buNone/>
                      </a:pPr>
                      <a:r>
                        <a:rPr lang="de-AT" sz="1800" b="1" kern="1200" dirty="0" smtClean="0">
                          <a:solidFill>
                            <a:schemeClr val="bg1">
                              <a:lumMod val="10000"/>
                            </a:schemeClr>
                          </a:solidFill>
                          <a:latin typeface="Calibri" panose="020F0502020204030204" pitchFamily="34" charset="0"/>
                          <a:ea typeface="+mn-ea"/>
                          <a:cs typeface="Calibri" panose="020F0502020204030204" pitchFamily="34" charset="0"/>
                        </a:rPr>
                        <a:t>Beispiele:</a:t>
                      </a:r>
                      <a:endParaRPr lang="de-AT" sz="1800" b="1" kern="1200" dirty="0">
                        <a:solidFill>
                          <a:schemeClr val="bg1">
                            <a:lumMod val="10000"/>
                          </a:schemeClr>
                        </a:solidFill>
                        <a:latin typeface="Calibri" panose="020F0502020204030204" pitchFamily="34" charset="0"/>
                        <a:ea typeface="+mn-ea"/>
                        <a:cs typeface="Calibri" panose="020F0502020204030204" pitchFamily="34" charset="0"/>
                      </a:endParaRPr>
                    </a:p>
                  </a:txBody>
                  <a:tcPr/>
                </a:tc>
                <a:tc>
                  <a:txBody>
                    <a:bodyPr/>
                    <a:lstStyle/>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Individuelle Zuwendung und Betreuung innerhalb</a:t>
                      </a:r>
                      <a:r>
                        <a:rPr lang="de-AT" sz="1800" kern="1200" baseline="0" dirty="0" smtClean="0">
                          <a:solidFill>
                            <a:schemeClr val="tx1"/>
                          </a:solidFill>
                          <a:latin typeface="+mn-lt"/>
                          <a:ea typeface="+mn-ea"/>
                          <a:cs typeface="+mn-cs"/>
                        </a:rPr>
                        <a:t> der Klasse </a:t>
                      </a:r>
                      <a:endParaRPr lang="de-AT" sz="1800" kern="1200" dirty="0" smtClean="0">
                        <a:solidFill>
                          <a:schemeClr val="tx1"/>
                        </a:solidFill>
                        <a:latin typeface="+mn-lt"/>
                        <a:ea typeface="+mn-ea"/>
                        <a:cs typeface="+mn-cs"/>
                      </a:endParaRP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Gegebenenfalls Einzelgespräche oder Einzelsetting</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dirty="0" smtClean="0">
                          <a:solidFill>
                            <a:schemeClr val="tx1"/>
                          </a:solidFill>
                          <a:latin typeface="+mn-lt"/>
                          <a:ea typeface="+mn-ea"/>
                          <a:cs typeface="+mn-cs"/>
                        </a:rPr>
                        <a:t>Schulische Assistenz, Persönliche Assistenz, Dolmetsch</a:t>
                      </a:r>
                      <a:r>
                        <a:rPr lang="de-AT" sz="1800" kern="1200" baseline="0" dirty="0" smtClean="0">
                          <a:solidFill>
                            <a:schemeClr val="tx1"/>
                          </a:solidFill>
                          <a:latin typeface="+mn-lt"/>
                          <a:ea typeface="+mn-ea"/>
                          <a:cs typeface="+mn-cs"/>
                        </a:rPr>
                        <a:t> </a:t>
                      </a:r>
                    </a:p>
                    <a:p>
                      <a:pPr marL="285750" indent="-285750" algn="l" defTabSz="914400" rtl="0" eaLnBrk="1" latinLnBrk="0" hangingPunct="1">
                        <a:lnSpc>
                          <a:spcPct val="110000"/>
                        </a:lnSpc>
                        <a:spcAft>
                          <a:spcPts val="600"/>
                        </a:spcAft>
                        <a:buClr>
                          <a:schemeClr val="tx2"/>
                        </a:buClr>
                        <a:buFont typeface="Arial" panose="020B0604020202020204" pitchFamily="34" charset="0"/>
                        <a:buChar char="•"/>
                      </a:pPr>
                      <a:r>
                        <a:rPr lang="de-AT" sz="1800" kern="1200" baseline="0" dirty="0" smtClean="0">
                          <a:solidFill>
                            <a:schemeClr val="tx1"/>
                          </a:solidFill>
                          <a:latin typeface="+mn-lt"/>
                          <a:ea typeface="+mn-ea"/>
                          <a:cs typeface="+mn-cs"/>
                        </a:rPr>
                        <a:t>Zusammenarbeit mit Fachpersonal </a:t>
                      </a:r>
                      <a:endParaRPr lang="de-AT" sz="1800" kern="1200" dirty="0" smtClean="0">
                        <a:solidFill>
                          <a:schemeClr val="tx1"/>
                        </a:solidFill>
                        <a:latin typeface="+mn-lt"/>
                        <a:ea typeface="+mn-ea"/>
                        <a:cs typeface="+mn-cs"/>
                      </a:endParaRPr>
                    </a:p>
                  </a:txBody>
                  <a:tcPr/>
                </a:tc>
                <a:extLst>
                  <a:ext uri="{0D108BD9-81ED-4DB2-BD59-A6C34878D82A}">
                    <a16:rowId xmlns:a16="http://schemas.microsoft.com/office/drawing/2014/main" val="3051195225"/>
                  </a:ext>
                </a:extLst>
              </a:tr>
            </a:tbl>
          </a:graphicData>
        </a:graphic>
      </p:graphicFrame>
      <p:sp>
        <p:nvSpPr>
          <p:cNvPr id="3" name="Textplatzhalter 2"/>
          <p:cNvSpPr>
            <a:spLocks noGrp="1"/>
          </p:cNvSpPr>
          <p:nvPr>
            <p:ph type="body" sz="quarter" idx="12"/>
          </p:nvPr>
        </p:nvSpPr>
        <p:spPr/>
        <p:txBody>
          <a:bodyPr/>
          <a:lstStyle/>
          <a:p>
            <a:pPr marL="0" indent="0">
              <a:spcAft>
                <a:spcPts val="600"/>
              </a:spcAft>
              <a:buNone/>
            </a:pPr>
            <a:r>
              <a:rPr lang="de-AT" b="1" dirty="0" smtClean="0"/>
              <a:t>Unterrichts- und Prüfungssituationen sind so gestaltet, dass </a:t>
            </a:r>
            <a:r>
              <a:rPr lang="de-AT" b="1" dirty="0"/>
              <a:t>Schülerinnen und Schüler mit Behinderungen entsprechend ihren Voraussetzungen und Bedarfen …</a:t>
            </a:r>
            <a:r>
              <a:rPr lang="de-AT" b="1" dirty="0" smtClean="0"/>
              <a:t> </a:t>
            </a:r>
          </a:p>
          <a:p>
            <a:pPr>
              <a:spcAft>
                <a:spcPts val="600"/>
              </a:spcAft>
              <a:buFont typeface="Calibri" panose="020F0502020204030204" pitchFamily="34" charset="0"/>
              <a:buChar char="…"/>
            </a:pPr>
            <a:r>
              <a:rPr lang="de-AT" dirty="0"/>
              <a:t>individuelle und bedarfsgerechte Unterstützung durch eine empathische Haltung der Klassenlehrperson </a:t>
            </a:r>
            <a:r>
              <a:rPr lang="de-AT" dirty="0" smtClean="0"/>
              <a:t>erhalten. </a:t>
            </a:r>
          </a:p>
          <a:p>
            <a:pPr>
              <a:spcAft>
                <a:spcPts val="600"/>
              </a:spcAft>
              <a:buFont typeface="Calibri" panose="020F0502020204030204" pitchFamily="34" charset="0"/>
              <a:buChar char="…"/>
            </a:pPr>
            <a:r>
              <a:rPr lang="de-AT" dirty="0" smtClean="0"/>
              <a:t>individuelle und bedarfsgerechte Unterstützung durch </a:t>
            </a:r>
            <a:r>
              <a:rPr lang="de-AT" dirty="0"/>
              <a:t>zusätzliches Assistenz- oder Fachpersonal erhalten. </a:t>
            </a:r>
          </a:p>
          <a:p>
            <a:pPr>
              <a:spcAft>
                <a:spcPts val="600"/>
              </a:spcAft>
              <a:buFont typeface="Calibri" panose="020F0502020204030204" pitchFamily="34" charset="0"/>
              <a:buChar char="…"/>
            </a:pPr>
            <a:endParaRPr lang="de-AT" dirty="0" smtClean="0"/>
          </a:p>
        </p:txBody>
      </p:sp>
      <p:sp>
        <p:nvSpPr>
          <p:cNvPr id="2" name="Titel 1"/>
          <p:cNvSpPr>
            <a:spLocks noGrp="1"/>
          </p:cNvSpPr>
          <p:nvPr>
            <p:ph type="title"/>
          </p:nvPr>
        </p:nvSpPr>
        <p:spPr/>
        <p:txBody>
          <a:bodyPr/>
          <a:lstStyle/>
          <a:p>
            <a:r>
              <a:rPr lang="de-AT" dirty="0" smtClean="0"/>
              <a:t>Personelle Maßnahmen</a:t>
            </a:r>
            <a:endParaRPr lang="de-AT" dirty="0"/>
          </a:p>
        </p:txBody>
      </p:sp>
    </p:spTree>
    <p:extLst>
      <p:ext uri="{BB962C8B-B14F-4D97-AF65-F5344CB8AC3E}">
        <p14:creationId xmlns:p14="http://schemas.microsoft.com/office/powerpoint/2010/main" val="1225458772"/>
      </p:ext>
    </p:extLst>
  </p:cSld>
  <p:clrMapOvr>
    <a:masterClrMapping/>
  </p:clrMapOvr>
</p:sld>
</file>

<file path=ppt/theme/theme1.xml><?xml version="1.0" encoding="utf-8"?>
<a:theme xmlns:a="http://schemas.openxmlformats.org/drawingml/2006/main" name="2-zeiliges-Logo">
  <a:themeElements>
    <a:clrScheme name="AT-2025-Farben-fin">
      <a:dk1>
        <a:srgbClr val="000000"/>
      </a:dk1>
      <a:lt1>
        <a:srgbClr val="EFF4F7"/>
      </a:lt1>
      <a:dk2>
        <a:srgbClr val="B92B06"/>
      </a:dk2>
      <a:lt2>
        <a:srgbClr val="FFFFFF"/>
      </a:lt2>
      <a:accent1>
        <a:srgbClr val="CA0237"/>
      </a:accent1>
      <a:accent2>
        <a:srgbClr val="0063A3"/>
      </a:accent2>
      <a:accent3>
        <a:srgbClr val="38713F"/>
      </a:accent3>
      <a:accent4>
        <a:srgbClr val="471D70"/>
      </a:accent4>
      <a:accent5>
        <a:srgbClr val="236B76"/>
      </a:accent5>
      <a:accent6>
        <a:srgbClr val="895A00"/>
      </a:accent6>
      <a:hlink>
        <a:srgbClr val="1C1C1C"/>
      </a:hlink>
      <a:folHlink>
        <a:srgbClr val="63636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BMB-16x9 - DE" id="{DC82DF53-5A4A-4F0A-AF17-2DBC8A7F3E2F}" vid="{DAFDAD40-FECF-46C3-859E-49B905F646A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02-1 BMB-16x9 - DE</Template>
  <TotalTime>0</TotalTime>
  <Words>781</Words>
  <Application>Microsoft Office PowerPoint</Application>
  <PresentationFormat>Bildschirmpräsentation (16:9)</PresentationFormat>
  <Paragraphs>120</Paragraphs>
  <Slides>12</Slides>
  <Notes>12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12</vt:i4>
      </vt:variant>
    </vt:vector>
  </HeadingPairs>
  <TitlesOfParts>
    <vt:vector size="20" baseType="lpstr">
      <vt:lpstr>Arial</vt:lpstr>
      <vt:lpstr>Calibri</vt:lpstr>
      <vt:lpstr>Corbel</vt:lpstr>
      <vt:lpstr>Courier New</vt:lpstr>
      <vt:lpstr>Symbol</vt:lpstr>
      <vt:lpstr>Times New Roman</vt:lpstr>
      <vt:lpstr>Wingdings</vt:lpstr>
      <vt:lpstr>2-zeiliges-Logo</vt:lpstr>
      <vt:lpstr>Lehrpläne NEU für den  sonderpädagogischen Bereich</vt:lpstr>
      <vt:lpstr>Was sind ausgleichende Maßnahmen? </vt:lpstr>
      <vt:lpstr>Welche Prinzipien bilden die Grundlage der ausgleichenden  Maßnahmen?</vt:lpstr>
      <vt:lpstr>Welche Formen von ausgleichenden Maßnahmen sind zu  unterscheiden?</vt:lpstr>
      <vt:lpstr>Räumliche Maßnahmen</vt:lpstr>
      <vt:lpstr>Zeitliche Maßnahmen</vt:lpstr>
      <vt:lpstr>Didaktisch-methodische Maßnahmen</vt:lpstr>
      <vt:lpstr>Technisch-mediale Maßnahmen</vt:lpstr>
      <vt:lpstr>Personelle Maßnahmen</vt:lpstr>
      <vt:lpstr>Was ist bei der Umsetzung von ausgleichenden Maßnahmen zu  berücksichtigen? </vt:lpstr>
      <vt:lpstr>Links und abschließende Informationen </vt:lpstr>
      <vt:lpstr>Wir danken für Ihre Unterstützung bei der  Implementierung der Lehrpläne und Lehrplanzusätze  für den sonderpädagogischen Bereich!</vt:lpstr>
    </vt:vector>
  </TitlesOfParts>
  <Company>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Lehrpläne NEU für den  sonderpädagogischen Bereich</dc:title>
  <dc:creator>Reisner Nicole</dc:creator>
  <cp:lastModifiedBy>Reisner Nicole</cp:lastModifiedBy>
  <cp:revision>13</cp:revision>
  <cp:lastPrinted>2018-07-05T18:23:58Z</cp:lastPrinted>
  <dcterms:created xsi:type="dcterms:W3CDTF">2025-06-26T05:16:26Z</dcterms:created>
  <dcterms:modified xsi:type="dcterms:W3CDTF">2025-09-05T13:47:43Z</dcterms:modified>
</cp:coreProperties>
</file>